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274" r:id="rId2"/>
    <p:sldId id="276" r:id="rId3"/>
    <p:sldId id="277" r:id="rId4"/>
    <p:sldId id="278" r:id="rId5"/>
    <p:sldId id="279" r:id="rId6"/>
    <p:sldId id="280" r:id="rId7"/>
    <p:sldId id="281" r:id="rId8"/>
    <p:sldId id="282" r:id="rId9"/>
    <p:sldId id="283" r:id="rId10"/>
    <p:sldId id="284" r:id="rId11"/>
    <p:sldId id="285" r:id="rId12"/>
    <p:sldId id="286" r:id="rId13"/>
    <p:sldId id="287" r:id="rId14"/>
    <p:sldId id="288" r:id="rId15"/>
    <p:sldId id="275" r:id="rId16"/>
  </p:sldIdLst>
  <p:sldSz cx="12192000" cy="6858000"/>
  <p:notesSz cx="7077075" cy="9363075"/>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931D"/>
    <a:srgbClr val="FFCA08"/>
    <a:srgbClr val="CE8D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05"/>
    <p:restoredTop sz="88758"/>
  </p:normalViewPr>
  <p:slideViewPr>
    <p:cSldViewPr snapToGrid="0" snapToObjects="1">
      <p:cViewPr varScale="1">
        <p:scale>
          <a:sx n="116" d="100"/>
          <a:sy n="116" d="100"/>
        </p:scale>
        <p:origin x="534" y="102"/>
      </p:cViewPr>
      <p:guideLst/>
    </p:cSldViewPr>
  </p:slideViewPr>
  <p:notesTextViewPr>
    <p:cViewPr>
      <p:scale>
        <a:sx n="1" d="1"/>
        <a:sy n="1" d="1"/>
      </p:scale>
      <p:origin x="0" y="0"/>
    </p:cViewPr>
  </p:notesTextViewPr>
  <p:notesViewPr>
    <p:cSldViewPr snapToGrid="0" snapToObjects="1">
      <p:cViewPr varScale="1">
        <p:scale>
          <a:sx n="86" d="100"/>
          <a:sy n="86" d="100"/>
        </p:scale>
        <p:origin x="3726"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4008705" y="0"/>
            <a:ext cx="3066733" cy="469780"/>
          </a:xfrm>
          <a:prstGeom prst="rect">
            <a:avLst/>
          </a:prstGeom>
        </p:spPr>
        <p:txBody>
          <a:bodyPr vert="horz" lIns="93936" tIns="46968" rIns="93936" bIns="46968" rtlCol="0"/>
          <a:lstStyle>
            <a:lvl1pPr algn="r" eaLnBrk="1" fontAlgn="auto" hangingPunct="1">
              <a:spcBef>
                <a:spcPts val="0"/>
              </a:spcBef>
              <a:spcAft>
                <a:spcPts val="0"/>
              </a:spcAft>
              <a:defRPr sz="1200">
                <a:latin typeface="+mn-lt"/>
              </a:defRPr>
            </a:lvl1pPr>
          </a:lstStyle>
          <a:p>
            <a:pPr>
              <a:defRPr/>
            </a:pPr>
            <a:fld id="{BA959DD4-A882-1140-8235-54F5C4026621}" type="datetimeFigureOut">
              <a:rPr lang="en-US"/>
              <a:pPr>
                <a:defRPr/>
              </a:pPr>
              <a:t>5/26/2017</a:t>
            </a:fld>
            <a:endParaRPr lang="en-US"/>
          </a:p>
        </p:txBody>
      </p:sp>
      <p:sp>
        <p:nvSpPr>
          <p:cNvPr id="4" name="Footer Placeholder 3"/>
          <p:cNvSpPr>
            <a:spLocks noGrp="1"/>
          </p:cNvSpPr>
          <p:nvPr>
            <p:ph type="ftr" sz="quarter" idx="2"/>
          </p:nvPr>
        </p:nvSpPr>
        <p:spPr>
          <a:xfrm>
            <a:off x="0" y="8893297"/>
            <a:ext cx="3066733" cy="469779"/>
          </a:xfrm>
          <a:prstGeom prst="rect">
            <a:avLst/>
          </a:prstGeom>
        </p:spPr>
        <p:txBody>
          <a:bodyPr vert="horz" lIns="93936" tIns="46968" rIns="93936" bIns="46968"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4008705" y="8893297"/>
            <a:ext cx="3066733" cy="469779"/>
          </a:xfrm>
          <a:prstGeom prst="rect">
            <a:avLst/>
          </a:prstGeom>
        </p:spPr>
        <p:txBody>
          <a:bodyPr vert="horz" lIns="93936" tIns="46968" rIns="93936" bIns="46968" rtlCol="0" anchor="b"/>
          <a:lstStyle>
            <a:lvl1pPr algn="r" eaLnBrk="1" fontAlgn="auto" hangingPunct="1">
              <a:spcBef>
                <a:spcPts val="0"/>
              </a:spcBef>
              <a:spcAft>
                <a:spcPts val="0"/>
              </a:spcAft>
              <a:defRPr sz="1200">
                <a:latin typeface="+mn-lt"/>
              </a:defRPr>
            </a:lvl1pPr>
          </a:lstStyle>
          <a:p>
            <a:pPr>
              <a:defRPr/>
            </a:pPr>
            <a:fld id="{206CDE56-3C2D-6447-9D66-919E2A93DA4C}"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eaLnBrk="1" fontAlgn="auto" hangingPunct="1">
              <a:spcBef>
                <a:spcPts val="0"/>
              </a:spcBef>
              <a:spcAft>
                <a:spcPts val="0"/>
              </a:spcAft>
              <a:defRPr sz="1200">
                <a:latin typeface="+mn-lt"/>
              </a:defRPr>
            </a:lvl1pPr>
          </a:lstStyle>
          <a:p>
            <a:pPr>
              <a:defRPr/>
            </a:pPr>
            <a:fld id="{F7D736AB-9F55-C24B-863E-BB37F034D225}" type="datetimeFigureOut">
              <a:rPr lang="en-US"/>
              <a:pPr>
                <a:defRPr/>
              </a:pPr>
              <a:t>5/26/2017</a:t>
            </a:fld>
            <a:endParaRPr lang="en-US"/>
          </a:p>
        </p:txBody>
      </p:sp>
      <p:sp>
        <p:nvSpPr>
          <p:cNvPr id="4" name="Slide Image Placeholder 3"/>
          <p:cNvSpPr>
            <a:spLocks noGrp="1" noRot="1" noChangeAspect="1"/>
          </p:cNvSpPr>
          <p:nvPr>
            <p:ph type="sldImg" idx="2"/>
          </p:nvPr>
        </p:nvSpPr>
        <p:spPr>
          <a:xfrm>
            <a:off x="728663" y="1169988"/>
            <a:ext cx="5619750" cy="3160712"/>
          </a:xfrm>
          <a:prstGeom prst="rect">
            <a:avLst/>
          </a:prstGeom>
          <a:noFill/>
          <a:ln w="12700">
            <a:solidFill>
              <a:prstClr val="black"/>
            </a:solidFill>
          </a:ln>
        </p:spPr>
        <p:txBody>
          <a:bodyPr vert="horz" lIns="93936" tIns="46968" rIns="93936" bIns="46968" rtlCol="0" anchor="ctr"/>
          <a:lstStyle/>
          <a:p>
            <a:pPr lvl="0"/>
            <a:endParaRPr lang="en-US" noProof="0"/>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eaLnBrk="1" fontAlgn="auto" hangingPunct="1">
              <a:spcBef>
                <a:spcPts val="0"/>
              </a:spcBef>
              <a:spcAft>
                <a:spcPts val="0"/>
              </a:spcAft>
              <a:defRPr sz="1200">
                <a:latin typeface="+mn-lt"/>
              </a:defRPr>
            </a:lvl1pPr>
          </a:lstStyle>
          <a:p>
            <a:pPr>
              <a:defRPr/>
            </a:pPr>
            <a:fld id="{3C1F248D-D6B0-C345-8E96-386025201E4D}"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1F248D-D6B0-C345-8E96-386025201E4D}" type="slidenum">
              <a:rPr lang="en-US" smtClean="0"/>
              <a:pPr>
                <a:defRPr/>
              </a:pPr>
              <a:t>1</a:t>
            </a:fld>
            <a:endParaRPr lang="en-US"/>
          </a:p>
        </p:txBody>
      </p:sp>
    </p:spTree>
    <p:extLst>
      <p:ext uri="{BB962C8B-B14F-4D97-AF65-F5344CB8AC3E}">
        <p14:creationId xmlns:p14="http://schemas.microsoft.com/office/powerpoint/2010/main" val="2493716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a:t>
            </a:r>
            <a:r>
              <a:rPr lang="en-US" dirty="0" err="1"/>
              <a:t>Xamarin</a:t>
            </a:r>
            <a:r>
              <a:rPr lang="en-US" dirty="0"/>
              <a:t> Forms, the actual implementation of a Dependency Service is distributed across various levels:</a:t>
            </a:r>
          </a:p>
          <a:p>
            <a:endParaRPr lang="en-US" dirty="0"/>
          </a:p>
          <a:p>
            <a:pPr marL="176131" indent="-176131">
              <a:buFont typeface="Arial" panose="020B0604020202020204" pitchFamily="34" charset="0"/>
              <a:buChar char="•"/>
            </a:pPr>
            <a:r>
              <a:rPr lang="en-US" dirty="0"/>
              <a:t>An</a:t>
            </a:r>
            <a:r>
              <a:rPr lang="en-US" baseline="0" dirty="0"/>
              <a:t> interface</a:t>
            </a:r>
          </a:p>
          <a:p>
            <a:pPr marL="176131" indent="-176131">
              <a:buFont typeface="Arial" panose="020B0604020202020204" pitchFamily="34" charset="0"/>
              <a:buChar char="•"/>
            </a:pPr>
            <a:r>
              <a:rPr lang="en-US" baseline="0" dirty="0"/>
              <a:t>An implementation</a:t>
            </a:r>
          </a:p>
          <a:p>
            <a:pPr marL="176131" indent="-176131">
              <a:buFont typeface="Arial" panose="020B0604020202020204" pitchFamily="34" charset="0"/>
              <a:buChar char="•"/>
            </a:pPr>
            <a:r>
              <a:rPr lang="en-US" baseline="0" dirty="0"/>
              <a:t>A registration</a:t>
            </a:r>
          </a:p>
          <a:p>
            <a:pPr marL="176131" indent="-176131">
              <a:buFont typeface="Arial" panose="020B0604020202020204" pitchFamily="34" charset="0"/>
              <a:buChar char="•"/>
            </a:pPr>
            <a:r>
              <a:rPr lang="en-US" baseline="0" dirty="0"/>
              <a:t>A service call</a:t>
            </a:r>
            <a:endParaRPr lang="en-US" dirty="0"/>
          </a:p>
        </p:txBody>
      </p:sp>
      <p:sp>
        <p:nvSpPr>
          <p:cNvPr id="4" name="Slide Number Placeholder 3"/>
          <p:cNvSpPr>
            <a:spLocks noGrp="1"/>
          </p:cNvSpPr>
          <p:nvPr>
            <p:ph type="sldNum" sz="quarter" idx="10"/>
          </p:nvPr>
        </p:nvSpPr>
        <p:spPr/>
        <p:txBody>
          <a:bodyPr/>
          <a:lstStyle/>
          <a:p>
            <a:pPr>
              <a:defRPr/>
            </a:pPr>
            <a:fld id="{3C1F248D-D6B0-C345-8E96-386025201E4D}" type="slidenum">
              <a:rPr lang="en-US" smtClean="0"/>
              <a:pPr>
                <a:defRPr/>
              </a:pPr>
              <a:t>10</a:t>
            </a:fld>
            <a:endParaRPr lang="en-US"/>
          </a:p>
        </p:txBody>
      </p:sp>
    </p:spTree>
    <p:extLst>
      <p:ext uri="{BB962C8B-B14F-4D97-AF65-F5344CB8AC3E}">
        <p14:creationId xmlns:p14="http://schemas.microsoft.com/office/powerpoint/2010/main" val="1350280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defTabSz="939363" eaLnBrk="1" fontAlgn="auto" hangingPunct="1">
              <a:spcBef>
                <a:spcPts val="0"/>
              </a:spcBef>
              <a:spcAft>
                <a:spcPts val="0"/>
              </a:spcAft>
              <a:defRPr/>
            </a:pPr>
            <a:r>
              <a:rPr lang="en-US" dirty="0"/>
              <a:t>An </a:t>
            </a:r>
            <a:r>
              <a:rPr lang="en-US" b="1" dirty="0"/>
              <a:t>interface</a:t>
            </a:r>
            <a:r>
              <a:rPr lang="en-US" dirty="0"/>
              <a:t> defines how your shared code will interact with platform-specific functionality. In general, there is no difference between a standard object interface and a Dependency Service interface.</a:t>
            </a:r>
          </a:p>
          <a:p>
            <a:pPr defTabSz="939363" eaLnBrk="1" fontAlgn="auto" hangingPunct="1">
              <a:spcBef>
                <a:spcPts val="0"/>
              </a:spcBef>
              <a:spcAft>
                <a:spcPts val="0"/>
              </a:spcAft>
              <a:defRPr/>
            </a:pPr>
            <a:endParaRPr lang="en-US" dirty="0"/>
          </a:p>
          <a:p>
            <a:pPr defTabSz="939363" eaLnBrk="1" fontAlgn="auto" hangingPunct="1">
              <a:spcBef>
                <a:spcPts val="0"/>
              </a:spcBef>
              <a:spcAft>
                <a:spcPts val="0"/>
              </a:spcAft>
              <a:defRPr/>
            </a:pPr>
            <a:r>
              <a:rPr lang="en-US" dirty="0"/>
              <a:t>This example, which comes from Lab #2, shows the interface defined for the </a:t>
            </a:r>
            <a:r>
              <a:rPr lang="en-US" dirty="0" err="1"/>
              <a:t>IAudioService</a:t>
            </a:r>
            <a:r>
              <a:rPr lang="en-US" dirty="0"/>
              <a:t> found in shared code.</a:t>
            </a:r>
          </a:p>
        </p:txBody>
      </p:sp>
      <p:sp>
        <p:nvSpPr>
          <p:cNvPr id="4" name="Slide Number Placeholder 3"/>
          <p:cNvSpPr>
            <a:spLocks noGrp="1"/>
          </p:cNvSpPr>
          <p:nvPr>
            <p:ph type="sldNum" sz="quarter" idx="10"/>
          </p:nvPr>
        </p:nvSpPr>
        <p:spPr/>
        <p:txBody>
          <a:bodyPr/>
          <a:lstStyle/>
          <a:p>
            <a:pPr>
              <a:defRPr/>
            </a:pPr>
            <a:fld id="{3C1F248D-D6B0-C345-8E96-386025201E4D}" type="slidenum">
              <a:rPr lang="en-US" smtClean="0"/>
              <a:pPr>
                <a:defRPr/>
              </a:pPr>
              <a:t>11</a:t>
            </a:fld>
            <a:endParaRPr lang="en-US"/>
          </a:p>
        </p:txBody>
      </p:sp>
    </p:spTree>
    <p:extLst>
      <p:ext uri="{BB962C8B-B14F-4D97-AF65-F5344CB8AC3E}">
        <p14:creationId xmlns:p14="http://schemas.microsoft.com/office/powerpoint/2010/main" val="78386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defTabSz="939363" eaLnBrk="1" fontAlgn="auto" hangingPunct="1">
              <a:spcBef>
                <a:spcPts val="0"/>
              </a:spcBef>
              <a:spcAft>
                <a:spcPts val="0"/>
              </a:spcAft>
              <a:defRPr/>
            </a:pPr>
            <a:r>
              <a:rPr lang="en-US" dirty="0"/>
              <a:t>An </a:t>
            </a:r>
            <a:r>
              <a:rPr lang="en-US" b="1" dirty="0"/>
              <a:t>implementation</a:t>
            </a:r>
            <a:r>
              <a:rPr lang="en-US" dirty="0"/>
              <a:t> is the platform-specific code that contains methods and properties that mimic or implement the actual functionality in each project for each platform that you are targeting.</a:t>
            </a:r>
          </a:p>
          <a:p>
            <a:pPr defTabSz="939363" eaLnBrk="1" fontAlgn="auto" hangingPunct="1">
              <a:spcBef>
                <a:spcPts val="0"/>
              </a:spcBef>
              <a:spcAft>
                <a:spcPts val="0"/>
              </a:spcAft>
              <a:defRPr/>
            </a:pPr>
            <a:endParaRPr lang="en-US" dirty="0"/>
          </a:p>
          <a:p>
            <a:pPr defTabSz="939363" eaLnBrk="1" fontAlgn="auto" hangingPunct="1">
              <a:spcBef>
                <a:spcPts val="0"/>
              </a:spcBef>
              <a:spcAft>
                <a:spcPts val="0"/>
              </a:spcAft>
              <a:defRPr/>
            </a:pPr>
            <a:r>
              <a:rPr lang="en-US" dirty="0"/>
              <a:t>This example, which comes from Lab #2, is the actual implementation of the platform-specific </a:t>
            </a:r>
            <a:r>
              <a:rPr lang="en-US" dirty="0" err="1"/>
              <a:t>AudioService</a:t>
            </a:r>
            <a:r>
              <a:rPr lang="en-US" dirty="0"/>
              <a:t>. For clarity, it omits the actual platform-specific implementation audio management.</a:t>
            </a:r>
          </a:p>
        </p:txBody>
      </p:sp>
      <p:sp>
        <p:nvSpPr>
          <p:cNvPr id="4" name="Slide Number Placeholder 3"/>
          <p:cNvSpPr>
            <a:spLocks noGrp="1"/>
          </p:cNvSpPr>
          <p:nvPr>
            <p:ph type="sldNum" sz="quarter" idx="10"/>
          </p:nvPr>
        </p:nvSpPr>
        <p:spPr/>
        <p:txBody>
          <a:bodyPr/>
          <a:lstStyle/>
          <a:p>
            <a:pPr>
              <a:defRPr/>
            </a:pPr>
            <a:fld id="{3C1F248D-D6B0-C345-8E96-386025201E4D}" type="slidenum">
              <a:rPr lang="en-US" smtClean="0"/>
              <a:pPr>
                <a:defRPr/>
              </a:pPr>
              <a:t>12</a:t>
            </a:fld>
            <a:endParaRPr lang="en-US"/>
          </a:p>
        </p:txBody>
      </p:sp>
    </p:spTree>
    <p:extLst>
      <p:ext uri="{BB962C8B-B14F-4D97-AF65-F5344CB8AC3E}">
        <p14:creationId xmlns:p14="http://schemas.microsoft.com/office/powerpoint/2010/main" val="1197291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defTabSz="939363" eaLnBrk="1" fontAlgn="auto" hangingPunct="1">
              <a:spcBef>
                <a:spcPts val="0"/>
              </a:spcBef>
              <a:spcAft>
                <a:spcPts val="0"/>
              </a:spcAft>
              <a:defRPr/>
            </a:pPr>
            <a:r>
              <a:rPr lang="en-US" dirty="0"/>
              <a:t>A </a:t>
            </a:r>
            <a:r>
              <a:rPr lang="en-US" b="1" dirty="0"/>
              <a:t>registration</a:t>
            </a:r>
            <a:r>
              <a:rPr lang="en-US" dirty="0"/>
              <a:t> is a mechanism for letting shared code know an implementation is available and accessible.  An implementation of the interface needs to be registered as Dependency Service with a metadata attribute.</a:t>
            </a:r>
          </a:p>
          <a:p>
            <a:pPr defTabSz="939363" eaLnBrk="1" fontAlgn="auto" hangingPunct="1">
              <a:spcBef>
                <a:spcPts val="0"/>
              </a:spcBef>
              <a:spcAft>
                <a:spcPts val="0"/>
              </a:spcAft>
              <a:defRPr/>
            </a:pPr>
            <a:endParaRPr lang="en-US" dirty="0"/>
          </a:p>
          <a:p>
            <a:pPr defTabSz="939363" eaLnBrk="1" fontAlgn="auto" hangingPunct="1">
              <a:spcBef>
                <a:spcPts val="0"/>
              </a:spcBef>
              <a:spcAft>
                <a:spcPts val="0"/>
              </a:spcAft>
              <a:defRPr/>
            </a:pPr>
            <a:r>
              <a:rPr lang="en-US" dirty="0"/>
              <a:t>This example, which comes from Lab #2, is the actual registration of the platform-specific </a:t>
            </a:r>
            <a:r>
              <a:rPr lang="en-US" dirty="0" err="1"/>
              <a:t>AudioService</a:t>
            </a:r>
            <a:r>
              <a:rPr lang="en-US" dirty="0"/>
              <a:t>.</a:t>
            </a:r>
          </a:p>
        </p:txBody>
      </p:sp>
      <p:sp>
        <p:nvSpPr>
          <p:cNvPr id="4" name="Slide Number Placeholder 3"/>
          <p:cNvSpPr>
            <a:spLocks noGrp="1"/>
          </p:cNvSpPr>
          <p:nvPr>
            <p:ph type="sldNum" sz="quarter" idx="10"/>
          </p:nvPr>
        </p:nvSpPr>
        <p:spPr/>
        <p:txBody>
          <a:bodyPr/>
          <a:lstStyle/>
          <a:p>
            <a:pPr>
              <a:defRPr/>
            </a:pPr>
            <a:fld id="{3C1F248D-D6B0-C345-8E96-386025201E4D}" type="slidenum">
              <a:rPr lang="en-US" smtClean="0"/>
              <a:pPr>
                <a:defRPr/>
              </a:pPr>
              <a:t>13</a:t>
            </a:fld>
            <a:endParaRPr lang="en-US"/>
          </a:p>
        </p:txBody>
      </p:sp>
    </p:spTree>
    <p:extLst>
      <p:ext uri="{BB962C8B-B14F-4D97-AF65-F5344CB8AC3E}">
        <p14:creationId xmlns:p14="http://schemas.microsoft.com/office/powerpoint/2010/main" val="2102559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defTabSz="939363" eaLnBrk="1" fontAlgn="auto" hangingPunct="1">
              <a:spcBef>
                <a:spcPts val="0"/>
              </a:spcBef>
              <a:spcAft>
                <a:spcPts val="0"/>
              </a:spcAft>
              <a:defRPr/>
            </a:pPr>
            <a:r>
              <a:rPr lang="en-US" dirty="0"/>
              <a:t>When a shared project has been set up with a common interface and implementations for each platform, simply </a:t>
            </a:r>
            <a:r>
              <a:rPr lang="en-US" b="1" dirty="0"/>
              <a:t>call the service </a:t>
            </a:r>
            <a:r>
              <a:rPr lang="en-US" dirty="0"/>
              <a:t>to get the correct implementation at runtime.</a:t>
            </a:r>
          </a:p>
          <a:p>
            <a:pPr defTabSz="939363" eaLnBrk="1" fontAlgn="auto" hangingPunct="1">
              <a:spcBef>
                <a:spcPts val="0"/>
              </a:spcBef>
              <a:spcAft>
                <a:spcPts val="0"/>
              </a:spcAft>
              <a:defRPr/>
            </a:pPr>
            <a:endParaRPr lang="en-US" dirty="0"/>
          </a:p>
          <a:p>
            <a:pPr defTabSz="939363" eaLnBrk="1" fontAlgn="auto" hangingPunct="1">
              <a:spcBef>
                <a:spcPts val="0"/>
              </a:spcBef>
              <a:spcAft>
                <a:spcPts val="0"/>
              </a:spcAft>
              <a:defRPr/>
            </a:pPr>
            <a:r>
              <a:rPr lang="en-US" dirty="0"/>
              <a:t>This example, which comes from Lab #2, demonstrates calling the </a:t>
            </a:r>
            <a:r>
              <a:rPr lang="en-US" dirty="0" err="1"/>
              <a:t>AudioService</a:t>
            </a:r>
            <a:r>
              <a:rPr lang="en-US" dirty="0"/>
              <a:t> dependency service from shared code.</a:t>
            </a:r>
          </a:p>
        </p:txBody>
      </p:sp>
      <p:sp>
        <p:nvSpPr>
          <p:cNvPr id="4" name="Slide Number Placeholder 3"/>
          <p:cNvSpPr>
            <a:spLocks noGrp="1"/>
          </p:cNvSpPr>
          <p:nvPr>
            <p:ph type="sldNum" sz="quarter" idx="10"/>
          </p:nvPr>
        </p:nvSpPr>
        <p:spPr/>
        <p:txBody>
          <a:bodyPr/>
          <a:lstStyle/>
          <a:p>
            <a:pPr>
              <a:defRPr/>
            </a:pPr>
            <a:fld id="{3C1F248D-D6B0-C345-8E96-386025201E4D}" type="slidenum">
              <a:rPr lang="en-US" smtClean="0"/>
              <a:pPr>
                <a:defRPr/>
              </a:pPr>
              <a:t>14</a:t>
            </a:fld>
            <a:endParaRPr lang="en-US"/>
          </a:p>
        </p:txBody>
      </p:sp>
    </p:spTree>
    <p:extLst>
      <p:ext uri="{BB962C8B-B14F-4D97-AF65-F5344CB8AC3E}">
        <p14:creationId xmlns:p14="http://schemas.microsoft.com/office/powerpoint/2010/main" val="1869435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1F248D-D6B0-C345-8E96-386025201E4D}" type="slidenum">
              <a:rPr lang="en-US" smtClean="0"/>
              <a:pPr>
                <a:defRPr/>
              </a:pPr>
              <a:t>15</a:t>
            </a:fld>
            <a:endParaRPr lang="en-US"/>
          </a:p>
        </p:txBody>
      </p:sp>
    </p:spTree>
    <p:extLst>
      <p:ext uri="{BB962C8B-B14F-4D97-AF65-F5344CB8AC3E}">
        <p14:creationId xmlns:p14="http://schemas.microsoft.com/office/powerpoint/2010/main" val="2152386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defTabSz="939363">
              <a:defRPr/>
            </a:pPr>
            <a:r>
              <a:rPr lang="en-US" dirty="0"/>
              <a:t>The </a:t>
            </a:r>
            <a:r>
              <a:rPr lang="en-US" dirty="0" err="1"/>
              <a:t>Xamarin</a:t>
            </a:r>
            <a:r>
              <a:rPr lang="en-US" baseline="0" dirty="0"/>
              <a:t> F</a:t>
            </a:r>
            <a:r>
              <a:rPr lang="en-US" dirty="0"/>
              <a:t>orms platform support a robust set of features and services to leverage platform-specific services using</a:t>
            </a:r>
            <a:r>
              <a:rPr lang="en-US" baseline="0" dirty="0"/>
              <a:t> concepts such as custom renderers, effects, and dependency services. In </a:t>
            </a:r>
            <a:r>
              <a:rPr lang="en-US" baseline="0" dirty="0" err="1"/>
              <a:t>Xamarin</a:t>
            </a:r>
            <a:r>
              <a:rPr lang="en-US" baseline="0" dirty="0"/>
              <a:t> Forms, </a:t>
            </a:r>
            <a:r>
              <a:rPr lang="en-US" dirty="0"/>
              <a:t>user interfaces are rendered using the native controls of the target platform, enabling</a:t>
            </a:r>
            <a:r>
              <a:rPr lang="en-US" baseline="0" dirty="0"/>
              <a:t> </a:t>
            </a:r>
            <a:r>
              <a:rPr lang="en-US" dirty="0"/>
              <a:t>apps to retain the appropriate look and feel for each platform. Other features, such as custom renderers, enable developers to override this process to customize the appearance and behavior of controls on a per-platform basis. By implementing</a:t>
            </a:r>
            <a:r>
              <a:rPr lang="en-US" baseline="0" dirty="0"/>
              <a:t> concepts such as dependency injection, dependency services</a:t>
            </a:r>
            <a:r>
              <a:rPr lang="en-US" dirty="0"/>
              <a:t> can “find” the right platform implementation native functionality</a:t>
            </a:r>
            <a:r>
              <a:rPr lang="en-US" baseline="0" dirty="0"/>
              <a:t> to be easily accessed via shared code.</a:t>
            </a:r>
            <a:endParaRPr lang="en-US" dirty="0"/>
          </a:p>
        </p:txBody>
      </p:sp>
      <p:sp>
        <p:nvSpPr>
          <p:cNvPr id="4" name="Slide Number Placeholder 3"/>
          <p:cNvSpPr>
            <a:spLocks noGrp="1"/>
          </p:cNvSpPr>
          <p:nvPr>
            <p:ph type="sldNum" sz="quarter" idx="10"/>
          </p:nvPr>
        </p:nvSpPr>
        <p:spPr/>
        <p:txBody>
          <a:bodyPr/>
          <a:lstStyle/>
          <a:p>
            <a:pPr>
              <a:defRPr/>
            </a:pPr>
            <a:fld id="{AC776715-35D9-8D4A-95DD-EB7CEB22FB53}" type="slidenum">
              <a:rPr lang="en-US" smtClean="0"/>
              <a:pPr>
                <a:defRPr/>
              </a:pPr>
              <a:t>2</a:t>
            </a:fld>
            <a:endParaRPr lang="en-US"/>
          </a:p>
        </p:txBody>
      </p:sp>
    </p:spTree>
    <p:extLst>
      <p:ext uri="{BB962C8B-B14F-4D97-AF65-F5344CB8AC3E}">
        <p14:creationId xmlns:p14="http://schemas.microsoft.com/office/powerpoint/2010/main" val="1087456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defTabSz="939363" eaLnBrk="1" fontAlgn="auto" hangingPunct="1">
              <a:spcBef>
                <a:spcPts val="0"/>
              </a:spcBef>
              <a:spcAft>
                <a:spcPts val="0"/>
              </a:spcAft>
              <a:defRPr/>
            </a:pPr>
            <a:r>
              <a:rPr lang="en-US" b="0" dirty="0"/>
              <a:t>In </a:t>
            </a:r>
            <a:r>
              <a:rPr lang="en-US" b="0" dirty="0" err="1"/>
              <a:t>Xamarin</a:t>
            </a:r>
            <a:r>
              <a:rPr lang="en-US" b="0" dirty="0"/>
              <a:t> Forms, custom renderers provide a global approach for customizing the appearance and behavior of controls, from small styling changes to sophisticated platform-specific layout customization. Renderers for can be added to a single platform project to customize the control for that platform only, or to all platforms to create specific renderers for each project. In this example,</a:t>
            </a:r>
            <a:r>
              <a:rPr lang="en-US" b="0" baseline="0" dirty="0"/>
              <a:t> an out-of-the-box </a:t>
            </a:r>
            <a:r>
              <a:rPr lang="en-US" b="0" baseline="0" dirty="0" err="1"/>
              <a:t>ProgressBar</a:t>
            </a:r>
            <a:r>
              <a:rPr lang="en-US" b="0" baseline="0" dirty="0"/>
              <a:t> control has a different appearance on each platform, however the use of a custom renderer can provide a consistent look to the </a:t>
            </a:r>
            <a:r>
              <a:rPr lang="en-US" b="0" baseline="0" dirty="0" err="1"/>
              <a:t>ProgressBar</a:t>
            </a:r>
            <a:r>
              <a:rPr lang="en-US" b="0" baseline="0" dirty="0"/>
              <a:t> on every platform.</a:t>
            </a:r>
          </a:p>
          <a:p>
            <a:pPr defTabSz="939363" eaLnBrk="1" fontAlgn="auto" hangingPunct="1">
              <a:spcBef>
                <a:spcPts val="0"/>
              </a:spcBef>
              <a:spcAft>
                <a:spcPts val="0"/>
              </a:spcAft>
              <a:defRPr/>
            </a:pPr>
            <a:endParaRPr lang="en-US" sz="1600" dirty="0"/>
          </a:p>
          <a:p>
            <a:pPr defTabSz="939363" eaLnBrk="1" fontAlgn="auto" hangingPunct="1">
              <a:spcBef>
                <a:spcPts val="0"/>
              </a:spcBef>
              <a:spcAft>
                <a:spcPts val="0"/>
              </a:spcAft>
              <a:defRPr/>
            </a:pPr>
            <a:r>
              <a:rPr lang="en-US" sz="1600" dirty="0"/>
              <a:t>NOTE: The terms “renderer” and “custom renderer” can be used interchangeably in this context, as all “renderers” created by a developer are essentially “custom” and the use of the term is unnecessarily redundant.</a:t>
            </a:r>
          </a:p>
        </p:txBody>
      </p:sp>
      <p:sp>
        <p:nvSpPr>
          <p:cNvPr id="4" name="Slide Number Placeholder 3"/>
          <p:cNvSpPr>
            <a:spLocks noGrp="1"/>
          </p:cNvSpPr>
          <p:nvPr>
            <p:ph type="sldNum" sz="quarter" idx="10"/>
          </p:nvPr>
        </p:nvSpPr>
        <p:spPr/>
        <p:txBody>
          <a:bodyPr/>
          <a:lstStyle/>
          <a:p>
            <a:pPr>
              <a:defRPr/>
            </a:pPr>
            <a:fld id="{3C1F248D-D6B0-C345-8E96-386025201E4D}" type="slidenum">
              <a:rPr lang="en-US" smtClean="0"/>
              <a:pPr>
                <a:defRPr/>
              </a:pPr>
              <a:t>3</a:t>
            </a:fld>
            <a:endParaRPr lang="en-US"/>
          </a:p>
        </p:txBody>
      </p:sp>
    </p:spTree>
    <p:extLst>
      <p:ext uri="{BB962C8B-B14F-4D97-AF65-F5344CB8AC3E}">
        <p14:creationId xmlns:p14="http://schemas.microsoft.com/office/powerpoint/2010/main" val="1718739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defTabSz="939363" eaLnBrk="1" fontAlgn="auto" hangingPunct="1">
              <a:spcBef>
                <a:spcPts val="0"/>
              </a:spcBef>
              <a:spcAft>
                <a:spcPts val="0"/>
              </a:spcAft>
              <a:defRPr/>
            </a:pPr>
            <a:r>
              <a:rPr lang="en-US" b="0" dirty="0"/>
              <a:t>A custom Renderer is applied to all controls of a specific control type, making it simple to apply application-wide control over control behavior and styling outside of common control methods, properties, and behaviors, and has a similar pattern to dependency injection.</a:t>
            </a:r>
          </a:p>
          <a:p>
            <a:pPr defTabSz="939363" eaLnBrk="1" fontAlgn="auto" hangingPunct="1">
              <a:spcBef>
                <a:spcPts val="0"/>
              </a:spcBef>
              <a:spcAft>
                <a:spcPts val="0"/>
              </a:spcAft>
              <a:defRPr/>
            </a:pPr>
            <a:endParaRPr lang="en-US" sz="1600" dirty="0"/>
          </a:p>
          <a:p>
            <a:pPr defTabSz="939363" eaLnBrk="1" fontAlgn="auto" hangingPunct="1">
              <a:spcBef>
                <a:spcPts val="0"/>
              </a:spcBef>
              <a:spcAft>
                <a:spcPts val="0"/>
              </a:spcAft>
              <a:defRPr/>
            </a:pPr>
            <a:r>
              <a:rPr lang="en-US" sz="1600" dirty="0"/>
              <a:t>This example, which comes from Lab #2, creates and exports a renderer targeting a </a:t>
            </a:r>
            <a:r>
              <a:rPr lang="en-US" sz="1600" dirty="0" err="1"/>
              <a:t>ProgressBar</a:t>
            </a:r>
            <a:r>
              <a:rPr lang="en-US" sz="1600" dirty="0"/>
              <a:t> control on Android to display Fuel levels. For clarity, it omits the actual platform-specific implementation of styling.</a:t>
            </a:r>
          </a:p>
        </p:txBody>
      </p:sp>
      <p:sp>
        <p:nvSpPr>
          <p:cNvPr id="4" name="Slide Number Placeholder 3"/>
          <p:cNvSpPr>
            <a:spLocks noGrp="1"/>
          </p:cNvSpPr>
          <p:nvPr>
            <p:ph type="sldNum" sz="quarter" idx="10"/>
          </p:nvPr>
        </p:nvSpPr>
        <p:spPr/>
        <p:txBody>
          <a:bodyPr/>
          <a:lstStyle/>
          <a:p>
            <a:pPr>
              <a:defRPr/>
            </a:pPr>
            <a:fld id="{3C1F248D-D6B0-C345-8E96-386025201E4D}" type="slidenum">
              <a:rPr lang="en-US" smtClean="0"/>
              <a:pPr>
                <a:defRPr/>
              </a:pPr>
              <a:t>4</a:t>
            </a:fld>
            <a:endParaRPr lang="en-US"/>
          </a:p>
        </p:txBody>
      </p:sp>
    </p:spTree>
    <p:extLst>
      <p:ext uri="{BB962C8B-B14F-4D97-AF65-F5344CB8AC3E}">
        <p14:creationId xmlns:p14="http://schemas.microsoft.com/office/powerpoint/2010/main" val="2044744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defTabSz="939363" eaLnBrk="1" fontAlgn="auto" hangingPunct="1">
              <a:spcBef>
                <a:spcPts val="0"/>
              </a:spcBef>
              <a:spcAft>
                <a:spcPts val="0"/>
              </a:spcAft>
              <a:defRPr/>
            </a:pPr>
            <a:r>
              <a:rPr lang="en-US" b="0" dirty="0"/>
              <a:t>In </a:t>
            </a:r>
            <a:r>
              <a:rPr lang="en-US" b="0" dirty="0" err="1"/>
              <a:t>Xamarin</a:t>
            </a:r>
            <a:r>
              <a:rPr lang="en-US" b="0" dirty="0"/>
              <a:t> Forms user interfaces are rendered using the native controls of the target platform, allowing </a:t>
            </a:r>
            <a:r>
              <a:rPr lang="en-US" b="0" dirty="0" err="1"/>
              <a:t>Xamarin</a:t>
            </a:r>
            <a:r>
              <a:rPr lang="en-US" b="0" dirty="0"/>
              <a:t> Forms applications to retain the appropriate look and feel for each platform. Effects allow the native controls on each platform to be customized without having to resort to a custom renderer implementation.</a:t>
            </a:r>
          </a:p>
          <a:p>
            <a:pPr defTabSz="939363" eaLnBrk="1" fontAlgn="auto" hangingPunct="1">
              <a:spcBef>
                <a:spcPts val="0"/>
              </a:spcBef>
              <a:spcAft>
                <a:spcPts val="0"/>
              </a:spcAft>
              <a:defRPr/>
            </a:pPr>
            <a:endParaRPr lang="en-US" b="0" dirty="0"/>
          </a:p>
          <a:p>
            <a:pPr defTabSz="939363" eaLnBrk="1" fontAlgn="auto" hangingPunct="1">
              <a:spcBef>
                <a:spcPts val="0"/>
              </a:spcBef>
              <a:spcAft>
                <a:spcPts val="0"/>
              </a:spcAft>
              <a:defRPr/>
            </a:pPr>
            <a:r>
              <a:rPr lang="en-US" dirty="0"/>
              <a:t>Anything you can do with an effect can also be done with a custom renderer, however effects are more lightweight and (in general) targeted on a control-by-control basis.</a:t>
            </a:r>
          </a:p>
          <a:p>
            <a:pPr defTabSz="939363" eaLnBrk="1" fontAlgn="auto" hangingPunct="1">
              <a:spcBef>
                <a:spcPts val="0"/>
              </a:spcBef>
              <a:spcAft>
                <a:spcPts val="0"/>
              </a:spcAft>
              <a:defRPr/>
            </a:pPr>
            <a:endParaRPr lang="en-US" sz="1600" dirty="0"/>
          </a:p>
          <a:p>
            <a:pPr defTabSz="939363" eaLnBrk="1" fontAlgn="auto" hangingPunct="1">
              <a:spcBef>
                <a:spcPts val="0"/>
              </a:spcBef>
              <a:spcAft>
                <a:spcPts val="0"/>
              </a:spcAft>
              <a:defRPr/>
            </a:pPr>
            <a:r>
              <a:rPr lang="en-US" sz="1600" dirty="0"/>
              <a:t>Custom renderers and effects often provide the same ultimate functionality, however effects are preferred where possible, based on the scope of the controls affected.</a:t>
            </a:r>
          </a:p>
          <a:p>
            <a:pPr defTabSz="939363">
              <a:defRPr/>
            </a:pPr>
            <a:endParaRPr lang="en-US" dirty="0"/>
          </a:p>
        </p:txBody>
      </p:sp>
      <p:sp>
        <p:nvSpPr>
          <p:cNvPr id="4" name="Slide Number Placeholder 3"/>
          <p:cNvSpPr>
            <a:spLocks noGrp="1"/>
          </p:cNvSpPr>
          <p:nvPr>
            <p:ph type="sldNum" sz="quarter" idx="10"/>
          </p:nvPr>
        </p:nvSpPr>
        <p:spPr/>
        <p:txBody>
          <a:bodyPr/>
          <a:lstStyle/>
          <a:p>
            <a:pPr>
              <a:defRPr/>
            </a:pPr>
            <a:fld id="{AC776715-35D9-8D4A-95DD-EB7CEB22FB53}" type="slidenum">
              <a:rPr lang="en-US" smtClean="0"/>
              <a:pPr>
                <a:defRPr/>
              </a:pPr>
              <a:t>5</a:t>
            </a:fld>
            <a:endParaRPr lang="en-US"/>
          </a:p>
        </p:txBody>
      </p:sp>
    </p:spTree>
    <p:extLst>
      <p:ext uri="{BB962C8B-B14F-4D97-AF65-F5344CB8AC3E}">
        <p14:creationId xmlns:p14="http://schemas.microsoft.com/office/powerpoint/2010/main" val="212184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a:t>
            </a:r>
            <a:r>
              <a:rPr lang="en-US" baseline="0" dirty="0"/>
              <a:t> steps to implementing an effect in </a:t>
            </a:r>
            <a:r>
              <a:rPr lang="en-US" baseline="0" dirty="0" err="1"/>
              <a:t>Xamarin</a:t>
            </a:r>
            <a:r>
              <a:rPr lang="en-US" baseline="0" dirty="0"/>
              <a:t> Forms are almost identical to implementing a custom renderer, however instead of inheriting from a control interface, an effect inherits from a generic </a:t>
            </a:r>
            <a:r>
              <a:rPr lang="en-US" baseline="0" dirty="0" err="1"/>
              <a:t>PlatformEffect</a:t>
            </a:r>
            <a:r>
              <a:rPr lang="en-US" baseline="0" dirty="0"/>
              <a:t> interface.</a:t>
            </a:r>
          </a:p>
          <a:p>
            <a:endParaRPr lang="en-US" baseline="0" dirty="0"/>
          </a:p>
          <a:p>
            <a:pPr defTabSz="939363" eaLnBrk="1" fontAlgn="auto" hangingPunct="1">
              <a:spcBef>
                <a:spcPts val="0"/>
              </a:spcBef>
              <a:spcAft>
                <a:spcPts val="0"/>
              </a:spcAft>
              <a:defRPr/>
            </a:pPr>
            <a:r>
              <a:rPr lang="en-US" dirty="0"/>
              <a:t>This example, which comes from Lab #2, creates and exports an effect to use a custom font on Android to display a more “digital” font readout on Labels. For clarity, it omits the actual platform-specific implementation of font management.</a:t>
            </a:r>
          </a:p>
        </p:txBody>
      </p:sp>
      <p:sp>
        <p:nvSpPr>
          <p:cNvPr id="4" name="Slide Number Placeholder 3"/>
          <p:cNvSpPr>
            <a:spLocks noGrp="1"/>
          </p:cNvSpPr>
          <p:nvPr>
            <p:ph type="sldNum" sz="quarter" idx="10"/>
          </p:nvPr>
        </p:nvSpPr>
        <p:spPr/>
        <p:txBody>
          <a:bodyPr/>
          <a:lstStyle/>
          <a:p>
            <a:pPr>
              <a:defRPr/>
            </a:pPr>
            <a:fld id="{3C1F248D-D6B0-C345-8E96-386025201E4D}" type="slidenum">
              <a:rPr lang="en-US" smtClean="0"/>
              <a:pPr>
                <a:defRPr/>
              </a:pPr>
              <a:t>6</a:t>
            </a:fld>
            <a:endParaRPr lang="en-US"/>
          </a:p>
        </p:txBody>
      </p:sp>
    </p:spTree>
    <p:extLst>
      <p:ext uri="{BB962C8B-B14F-4D97-AF65-F5344CB8AC3E}">
        <p14:creationId xmlns:p14="http://schemas.microsoft.com/office/powerpoint/2010/main" val="1239864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Applying effects to controls, on a control-by-control basis is achieved simply by</a:t>
            </a:r>
            <a:r>
              <a:rPr lang="en-US" baseline="0" dirty="0"/>
              <a:t> adding markup (XAML) property to a control to reference the resource identified for a given effect.</a:t>
            </a:r>
          </a:p>
          <a:p>
            <a:endParaRPr lang="en-US" dirty="0"/>
          </a:p>
          <a:p>
            <a:r>
              <a:rPr lang="en-US" dirty="0"/>
              <a:t>This example, which comes from Lab #2, applies the </a:t>
            </a:r>
            <a:r>
              <a:rPr lang="en-US" dirty="0" err="1"/>
              <a:t>DigitalFontEffect</a:t>
            </a:r>
            <a:r>
              <a:rPr lang="en-US" dirty="0"/>
              <a:t> to the Altitude Label. For clarity, it omits the actual platform-specific implementation of font management.</a:t>
            </a:r>
          </a:p>
          <a:p>
            <a:endParaRPr lang="en-US" dirty="0"/>
          </a:p>
        </p:txBody>
      </p:sp>
      <p:sp>
        <p:nvSpPr>
          <p:cNvPr id="4" name="Slide Number Placeholder 3"/>
          <p:cNvSpPr>
            <a:spLocks noGrp="1"/>
          </p:cNvSpPr>
          <p:nvPr>
            <p:ph type="sldNum" sz="quarter" idx="10"/>
          </p:nvPr>
        </p:nvSpPr>
        <p:spPr/>
        <p:txBody>
          <a:bodyPr/>
          <a:lstStyle/>
          <a:p>
            <a:pPr>
              <a:defRPr/>
            </a:pPr>
            <a:fld id="{3C1F248D-D6B0-C345-8E96-386025201E4D}" type="slidenum">
              <a:rPr lang="en-US" smtClean="0"/>
              <a:pPr>
                <a:defRPr/>
              </a:pPr>
              <a:t>7</a:t>
            </a:fld>
            <a:endParaRPr lang="en-US"/>
          </a:p>
        </p:txBody>
      </p:sp>
    </p:spTree>
    <p:extLst>
      <p:ext uri="{BB962C8B-B14F-4D97-AF65-F5344CB8AC3E}">
        <p14:creationId xmlns:p14="http://schemas.microsoft.com/office/powerpoint/2010/main" val="427219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defTabSz="939363">
              <a:defRPr/>
            </a:pPr>
            <a:r>
              <a:rPr lang="en-US" dirty="0"/>
              <a:t>Every platform has features and services that are unavailable or implemented differently on a given platform. A Dependency Service implementation can access these differences without affecting shared code. </a:t>
            </a:r>
          </a:p>
        </p:txBody>
      </p:sp>
      <p:sp>
        <p:nvSpPr>
          <p:cNvPr id="4" name="Slide Number Placeholder 3"/>
          <p:cNvSpPr>
            <a:spLocks noGrp="1"/>
          </p:cNvSpPr>
          <p:nvPr>
            <p:ph type="sldNum" sz="quarter" idx="10"/>
          </p:nvPr>
        </p:nvSpPr>
        <p:spPr/>
        <p:txBody>
          <a:bodyPr/>
          <a:lstStyle/>
          <a:p>
            <a:pPr>
              <a:defRPr/>
            </a:pPr>
            <a:fld id="{AC776715-35D9-8D4A-95DD-EB7CEB22FB53}" type="slidenum">
              <a:rPr lang="en-US" smtClean="0"/>
              <a:pPr>
                <a:defRPr/>
              </a:pPr>
              <a:t>8</a:t>
            </a:fld>
            <a:endParaRPr lang="en-US"/>
          </a:p>
        </p:txBody>
      </p:sp>
    </p:spTree>
    <p:extLst>
      <p:ext uri="{BB962C8B-B14F-4D97-AF65-F5344CB8AC3E}">
        <p14:creationId xmlns:p14="http://schemas.microsoft.com/office/powerpoint/2010/main" val="1541479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defTabSz="939363" eaLnBrk="1" fontAlgn="auto" hangingPunct="1">
              <a:spcBef>
                <a:spcPts val="0"/>
              </a:spcBef>
              <a:spcAft>
                <a:spcPts val="0"/>
              </a:spcAft>
              <a:defRPr/>
            </a:pPr>
            <a:r>
              <a:rPr lang="en-US" dirty="0"/>
              <a:t>Dependency injection is a pattern that implements </a:t>
            </a:r>
            <a:r>
              <a:rPr lang="en-US" b="1" dirty="0"/>
              <a:t>inversion of control</a:t>
            </a:r>
            <a:r>
              <a:rPr lang="en-US" dirty="0"/>
              <a:t> for resolving dependencies. A </a:t>
            </a:r>
            <a:r>
              <a:rPr lang="en-US" b="1" dirty="0"/>
              <a:t>dependency</a:t>
            </a:r>
            <a:r>
              <a:rPr lang="en-US" dirty="0"/>
              <a:t> is an object that can be used (typically called a dependency service). An </a:t>
            </a:r>
            <a:r>
              <a:rPr lang="en-US" b="1" dirty="0"/>
              <a:t>injection</a:t>
            </a:r>
            <a:r>
              <a:rPr lang="en-US" dirty="0"/>
              <a:t> is the passing of a dependency to a dependent object (a client) that would use it.</a:t>
            </a:r>
          </a:p>
        </p:txBody>
      </p:sp>
      <p:sp>
        <p:nvSpPr>
          <p:cNvPr id="4" name="Slide Number Placeholder 3"/>
          <p:cNvSpPr>
            <a:spLocks noGrp="1"/>
          </p:cNvSpPr>
          <p:nvPr>
            <p:ph type="sldNum" sz="quarter" idx="10"/>
          </p:nvPr>
        </p:nvSpPr>
        <p:spPr/>
        <p:txBody>
          <a:bodyPr/>
          <a:lstStyle/>
          <a:p>
            <a:pPr>
              <a:defRPr/>
            </a:pPr>
            <a:fld id="{3C1F248D-D6B0-C345-8E96-386025201E4D}" type="slidenum">
              <a:rPr lang="en-US" smtClean="0"/>
              <a:pPr>
                <a:defRPr/>
              </a:pPr>
              <a:t>9</a:t>
            </a:fld>
            <a:endParaRPr lang="en-US"/>
          </a:p>
        </p:txBody>
      </p:sp>
    </p:spTree>
    <p:extLst>
      <p:ext uri="{BB962C8B-B14F-4D97-AF65-F5344CB8AC3E}">
        <p14:creationId xmlns:p14="http://schemas.microsoft.com/office/powerpoint/2010/main" val="12878387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tx1"/>
        </a:solidFill>
        <a:effectLst/>
      </p:bgPr>
    </p:bg>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3513"/>
            <a:ext cx="11563350"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7"/>
          <p:cNvGrpSpPr>
            <a:grpSpLocks/>
          </p:cNvGrpSpPr>
          <p:nvPr/>
        </p:nvGrpSpPr>
        <p:grpSpPr bwMode="auto">
          <a:xfrm>
            <a:off x="0" y="2027238"/>
            <a:ext cx="650875" cy="3146425"/>
            <a:chOff x="-1" y="2026594"/>
            <a:chExt cx="650125" cy="3147353"/>
          </a:xfrm>
        </p:grpSpPr>
        <p:grpSp>
          <p:nvGrpSpPr>
            <p:cNvPr id="6" name="Group 8"/>
            <p:cNvGrpSpPr>
              <a:grpSpLocks/>
            </p:cNvGrpSpPr>
            <p:nvPr/>
          </p:nvGrpSpPr>
          <p:grpSpPr bwMode="auto">
            <a:xfrm>
              <a:off x="-1" y="2026594"/>
              <a:ext cx="422565" cy="449708"/>
              <a:chOff x="-3559241" y="1808385"/>
              <a:chExt cx="3808622" cy="449708"/>
            </a:xfrm>
          </p:grpSpPr>
          <p:pic>
            <p:nvPicPr>
              <p:cNvPr id="16"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9"/>
            <p:cNvGrpSpPr>
              <a:grpSpLocks/>
            </p:cNvGrpSpPr>
            <p:nvPr/>
          </p:nvGrpSpPr>
          <p:grpSpPr bwMode="auto">
            <a:xfrm>
              <a:off x="0" y="3085737"/>
              <a:ext cx="390448" cy="449708"/>
              <a:chOff x="-3559241" y="1808385"/>
              <a:chExt cx="3808622" cy="449708"/>
            </a:xfrm>
          </p:grpSpPr>
          <p:pic>
            <p:nvPicPr>
              <p:cNvPr id="14"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10"/>
            <p:cNvGrpSpPr>
              <a:grpSpLocks/>
            </p:cNvGrpSpPr>
            <p:nvPr/>
          </p:nvGrpSpPr>
          <p:grpSpPr bwMode="auto">
            <a:xfrm>
              <a:off x="0" y="4370567"/>
              <a:ext cx="390448" cy="449708"/>
              <a:chOff x="-3559241" y="1808385"/>
              <a:chExt cx="3808622" cy="449708"/>
            </a:xfrm>
          </p:grpSpPr>
          <p:pic>
            <p:nvPicPr>
              <p:cNvPr id="12"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20"/>
          <p:cNvGrpSpPr>
            <a:grpSpLocks/>
          </p:cNvGrpSpPr>
          <p:nvPr/>
        </p:nvGrpSpPr>
        <p:grpSpPr bwMode="auto">
          <a:xfrm>
            <a:off x="11796713" y="3035300"/>
            <a:ext cx="395287" cy="1133475"/>
            <a:chOff x="11796807" y="3034654"/>
            <a:chExt cx="395194" cy="1134351"/>
          </a:xfrm>
        </p:grpSpPr>
        <p:grpSp>
          <p:nvGrpSpPr>
            <p:cNvPr id="19" name="Group 21"/>
            <p:cNvGrpSpPr>
              <a:grpSpLocks/>
            </p:cNvGrpSpPr>
            <p:nvPr/>
          </p:nvGrpSpPr>
          <p:grpSpPr bwMode="auto">
            <a:xfrm>
              <a:off x="11883857" y="3034654"/>
              <a:ext cx="308144" cy="1006457"/>
              <a:chOff x="11429363" y="3034654"/>
              <a:chExt cx="3808622" cy="1006457"/>
            </a:xfrm>
          </p:grpSpPr>
          <p:pic>
            <p:nvPicPr>
              <p:cNvPr id="23"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2"/>
          <p:cNvSpPr>
            <a:spLocks noGrp="1"/>
          </p:cNvSpPr>
          <p:nvPr>
            <p:ph type="title"/>
          </p:nvPr>
        </p:nvSpPr>
        <p:spPr>
          <a:xfrm>
            <a:off x="5913121" y="2924741"/>
            <a:ext cx="5162154" cy="621792"/>
          </a:xfrm>
        </p:spPr>
        <p:txBody>
          <a:bodyPr/>
          <a:lstStyle>
            <a:lvl1pPr algn="l">
              <a:defRPr sz="3600" b="1" i="0">
                <a:solidFill>
                  <a:schemeClr val="bg1"/>
                </a:solidFill>
                <a:latin typeface="Segoe UI" charset="0"/>
                <a:ea typeface="Segoe UI" charset="0"/>
                <a:cs typeface="Segoe UI" charset="0"/>
              </a:defRPr>
            </a:lvl1pPr>
          </a:lstStyle>
          <a:p>
            <a:r>
              <a:rPr lang="en-US"/>
              <a:t>Click to edit Master title style</a:t>
            </a:r>
            <a:endParaRPr lang="en-US" dirty="0"/>
          </a:p>
        </p:txBody>
      </p:sp>
    </p:spTree>
    <p:extLst>
      <p:ext uri="{BB962C8B-B14F-4D97-AF65-F5344CB8AC3E}">
        <p14:creationId xmlns:p14="http://schemas.microsoft.com/office/powerpoint/2010/main" val="1317109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Full - No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2"/>
          <p:cNvSpPr>
            <a:spLocks noGrp="1"/>
          </p:cNvSpPr>
          <p:nvPr>
            <p:ph idx="1"/>
          </p:nvPr>
        </p:nvSpPr>
        <p:spPr>
          <a:xfrm>
            <a:off x="838200" y="1889761"/>
            <a:ext cx="10515600" cy="3759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9B51DC6D-79A7-D145-B98F-C6D05CCBDABD}" type="datetimeFigureOut">
              <a:rPr lang="en-US"/>
              <a:pPr>
                <a:defRPr/>
              </a:pPr>
              <a:t>5/26/2017</a:t>
            </a:fld>
            <a:endParaRPr lang="en-US"/>
          </a:p>
        </p:txBody>
      </p:sp>
      <p:sp>
        <p:nvSpPr>
          <p:cNvPr id="5"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D6E6271-7C6D-4144-9D33-3777CBD54DCA}" type="slidenum">
              <a:rPr lang="en-US"/>
              <a:pPr>
                <a:defRPr/>
              </a:pPr>
              <a:t>‹#›</a:t>
            </a:fld>
            <a:endParaRPr lang="en-US"/>
          </a:p>
        </p:txBody>
      </p:sp>
    </p:spTree>
    <p:extLst>
      <p:ext uri="{BB962C8B-B14F-4D97-AF65-F5344CB8AC3E}">
        <p14:creationId xmlns:p14="http://schemas.microsoft.com/office/powerpoint/2010/main" val="391003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ercis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1473201" y="5812745"/>
            <a:ext cx="5162154" cy="425495"/>
          </a:xfrm>
        </p:spPr>
        <p:txBody>
          <a:bodyPr/>
          <a:lstStyle>
            <a:lvl1pPr algn="l">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93528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A7F223E-1C0B-5543-B5C4-D11E975D78E6}" type="datetimeFigureOut">
              <a:rPr lang="en-US"/>
              <a:pPr>
                <a:defRPr/>
              </a:pPr>
              <a:t>5/26/2017</a:t>
            </a:fld>
            <a:endParaRPr lang="en-US"/>
          </a:p>
        </p:txBody>
      </p:sp>
      <p:sp>
        <p:nvSpPr>
          <p:cNvPr id="3"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EA11BA21-76BE-514E-BAFA-47BB44B6B1B5}" type="slidenum">
              <a:rPr lang="en-US"/>
              <a:pPr>
                <a:defRPr/>
              </a:pPr>
              <a:t>‹#›</a:t>
            </a:fld>
            <a:endParaRPr lang="en-US"/>
          </a:p>
        </p:txBody>
      </p:sp>
    </p:spTree>
    <p:extLst>
      <p:ext uri="{BB962C8B-B14F-4D97-AF65-F5344CB8AC3E}">
        <p14:creationId xmlns:p14="http://schemas.microsoft.com/office/powerpoint/2010/main" val="563679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1"/>
        </a:solidFill>
        <a:effectLst/>
      </p:bgPr>
    </p:bg>
    <p:spTree>
      <p:nvGrpSpPr>
        <p:cNvPr id="1" name=""/>
        <p:cNvGrpSpPr/>
        <p:nvPr/>
      </p:nvGrpSpPr>
      <p:grpSpPr>
        <a:xfrm>
          <a:off x="0" y="0"/>
          <a:ext cx="0" cy="0"/>
          <a:chOff x="0" y="0"/>
          <a:chExt cx="0" cy="0"/>
        </a:xfrm>
      </p:grpSpPr>
      <p:pic>
        <p:nvPicPr>
          <p:cNvPr id="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3513"/>
            <a:ext cx="11563350"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7"/>
          <p:cNvGrpSpPr>
            <a:grpSpLocks/>
          </p:cNvGrpSpPr>
          <p:nvPr/>
        </p:nvGrpSpPr>
        <p:grpSpPr bwMode="auto">
          <a:xfrm>
            <a:off x="0" y="2027238"/>
            <a:ext cx="650875" cy="3146425"/>
            <a:chOff x="-1" y="2026594"/>
            <a:chExt cx="650125" cy="3147353"/>
          </a:xfrm>
        </p:grpSpPr>
        <p:grpSp>
          <p:nvGrpSpPr>
            <p:cNvPr id="5" name="Group 8"/>
            <p:cNvGrpSpPr>
              <a:grpSpLocks/>
            </p:cNvGrpSpPr>
            <p:nvPr/>
          </p:nvGrpSpPr>
          <p:grpSpPr bwMode="auto">
            <a:xfrm>
              <a:off x="-1" y="2026594"/>
              <a:ext cx="422565" cy="449708"/>
              <a:chOff x="-3559241" y="1808385"/>
              <a:chExt cx="3808622" cy="449708"/>
            </a:xfrm>
          </p:grpSpPr>
          <p:pic>
            <p:nvPicPr>
              <p:cNvPr id="15"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9"/>
            <p:cNvGrpSpPr>
              <a:grpSpLocks/>
            </p:cNvGrpSpPr>
            <p:nvPr/>
          </p:nvGrpSpPr>
          <p:grpSpPr bwMode="auto">
            <a:xfrm>
              <a:off x="0" y="3085737"/>
              <a:ext cx="390448" cy="449708"/>
              <a:chOff x="-3559241" y="1808385"/>
              <a:chExt cx="3808622" cy="449708"/>
            </a:xfrm>
          </p:grpSpPr>
          <p:pic>
            <p:nvPicPr>
              <p:cNvPr id="13"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10"/>
            <p:cNvGrpSpPr>
              <a:grpSpLocks/>
            </p:cNvGrpSpPr>
            <p:nvPr/>
          </p:nvGrpSpPr>
          <p:grpSpPr bwMode="auto">
            <a:xfrm>
              <a:off x="0" y="4370567"/>
              <a:ext cx="390448" cy="449708"/>
              <a:chOff x="-3559241" y="1808385"/>
              <a:chExt cx="3808622" cy="449708"/>
            </a:xfrm>
          </p:grpSpPr>
          <p:pic>
            <p:nvPicPr>
              <p:cNvPr id="11"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20"/>
          <p:cNvGrpSpPr>
            <a:grpSpLocks/>
          </p:cNvGrpSpPr>
          <p:nvPr/>
        </p:nvGrpSpPr>
        <p:grpSpPr bwMode="auto">
          <a:xfrm>
            <a:off x="11796713" y="3035300"/>
            <a:ext cx="395287" cy="1133475"/>
            <a:chOff x="11796807" y="3034654"/>
            <a:chExt cx="395194" cy="1134351"/>
          </a:xfrm>
        </p:grpSpPr>
        <p:grpSp>
          <p:nvGrpSpPr>
            <p:cNvPr id="18" name="Group 21"/>
            <p:cNvGrpSpPr>
              <a:grpSpLocks/>
            </p:cNvGrpSpPr>
            <p:nvPr/>
          </p:nvGrpSpPr>
          <p:grpSpPr bwMode="auto">
            <a:xfrm>
              <a:off x="11883857" y="3034654"/>
              <a:ext cx="308144" cy="1006457"/>
              <a:chOff x="11429363" y="3034654"/>
              <a:chExt cx="3808622" cy="1006457"/>
            </a:xfrm>
          </p:grpSpPr>
          <p:pic>
            <p:nvPicPr>
              <p:cNvPr id="22"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 name="Title 49"/>
          <p:cNvSpPr>
            <a:spLocks noGrp="1"/>
          </p:cNvSpPr>
          <p:nvPr>
            <p:ph type="title"/>
          </p:nvPr>
        </p:nvSpPr>
        <p:spPr>
          <a:xfrm>
            <a:off x="1316736" y="5738646"/>
            <a:ext cx="9750974" cy="621792"/>
          </a:xfrm>
        </p:spPr>
        <p:txBody>
          <a:bodyPr/>
          <a:lstStyle>
            <a:lvl1pPr algn="ct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9270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Featur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169988"/>
            <a:ext cx="10421938"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354012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41195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130492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1287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88473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4213225" y="-3175"/>
            <a:ext cx="236538"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4161631" y="972344"/>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9043988" y="5207000"/>
            <a:ext cx="241300"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1308100"/>
            <a:ext cx="190500" cy="37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501313" y="11255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501313" y="48847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8982869" y="5090319"/>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524000" y="1579076"/>
            <a:ext cx="9144000" cy="1546066"/>
          </a:xfrm>
        </p:spPr>
        <p:txBody>
          <a:bodyPr anchor="b">
            <a:normAutofit/>
          </a:bodyPr>
          <a:lstStyle>
            <a:lvl1pPr algn="ctr">
              <a:defRPr sz="3000">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216582"/>
            <a:ext cx="9144000" cy="1701479"/>
          </a:xfrm>
        </p:spPr>
        <p:txBody>
          <a:bodyPr>
            <a:normAutofit/>
          </a:bodyPr>
          <a:lstStyle>
            <a:lvl1pPr marL="0" indent="0" algn="ctr">
              <a:buNone/>
              <a:defRPr sz="2000" b="0" i="0">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Date Placeholder 3"/>
          <p:cNvSpPr>
            <a:spLocks noGrp="1"/>
          </p:cNvSpPr>
          <p:nvPr>
            <p:ph type="dt" sz="half" idx="10"/>
          </p:nvPr>
        </p:nvSpPr>
        <p:spPr/>
        <p:txBody>
          <a:bodyPr/>
          <a:lstStyle>
            <a:lvl1pPr>
              <a:defRPr/>
            </a:lvl1pPr>
          </a:lstStyle>
          <a:p>
            <a:pPr>
              <a:defRPr/>
            </a:pPr>
            <a:fld id="{4E8D4585-7577-F84C-85F3-E1E2A6C622C8}" type="datetimeFigureOut">
              <a:rPr lang="en-US"/>
              <a:pPr>
                <a:defRPr/>
              </a:pPr>
              <a:t>5/26/2017</a:t>
            </a:fld>
            <a:endParaRPr lang="en-US"/>
          </a:p>
        </p:txBody>
      </p:sp>
      <p:sp>
        <p:nvSpPr>
          <p:cNvPr id="18"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19" name="Slide Number Placeholder 5"/>
          <p:cNvSpPr>
            <a:spLocks noGrp="1"/>
          </p:cNvSpPr>
          <p:nvPr>
            <p:ph type="sldNum" sz="quarter" idx="12"/>
          </p:nvPr>
        </p:nvSpPr>
        <p:spPr/>
        <p:txBody>
          <a:bodyPr/>
          <a:lstStyle>
            <a:lvl1pPr>
              <a:defRPr/>
            </a:lvl1pPr>
          </a:lstStyle>
          <a:p>
            <a:pPr>
              <a:defRPr/>
            </a:pPr>
            <a:fld id="{212FC879-A24D-5F4B-917D-ECEAB583823F}" type="slidenum">
              <a:rPr lang="en-US"/>
              <a:pPr>
                <a:defRPr/>
              </a:pPr>
              <a:t>‹#›</a:t>
            </a:fld>
            <a:endParaRPr lang="en-US"/>
          </a:p>
        </p:txBody>
      </p:sp>
    </p:spTree>
    <p:extLst>
      <p:ext uri="{BB962C8B-B14F-4D97-AF65-F5344CB8AC3E}">
        <p14:creationId xmlns:p14="http://schemas.microsoft.com/office/powerpoint/2010/main" val="996646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s - with Titles">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7" name="Group 6"/>
          <p:cNvGrpSpPr>
            <a:grpSpLocks/>
          </p:cNvGrpSpPr>
          <p:nvPr/>
        </p:nvGrpSpPr>
        <p:grpSpPr bwMode="auto">
          <a:xfrm>
            <a:off x="904875" y="1987550"/>
            <a:ext cx="10407650" cy="3916363"/>
            <a:chOff x="904568" y="1929607"/>
            <a:chExt cx="10407957" cy="3973512"/>
          </a:xfrm>
        </p:grpSpPr>
        <p:sp>
          <p:nvSpPr>
            <p:cNvPr id="8" name="Rectangle 7"/>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16"/>
          <p:cNvGrpSpPr>
            <a:grpSpLocks/>
          </p:cNvGrpSpPr>
          <p:nvPr/>
        </p:nvGrpSpPr>
        <p:grpSpPr bwMode="auto">
          <a:xfrm>
            <a:off x="14288" y="2871788"/>
            <a:ext cx="877887" cy="371475"/>
            <a:chOff x="23967" y="2871758"/>
            <a:chExt cx="877868" cy="370945"/>
          </a:xfrm>
        </p:grpSpPr>
        <p:pic>
          <p:nvPicPr>
            <p:cNvPr id="22"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19"/>
          <p:cNvGrpSpPr>
            <a:grpSpLocks/>
          </p:cNvGrpSpPr>
          <p:nvPr/>
        </p:nvGrpSpPr>
        <p:grpSpPr bwMode="auto">
          <a:xfrm>
            <a:off x="14288" y="4210050"/>
            <a:ext cx="877887" cy="369888"/>
            <a:chOff x="23967" y="4209784"/>
            <a:chExt cx="877868" cy="370945"/>
          </a:xfrm>
        </p:grpSpPr>
        <p:pic>
          <p:nvPicPr>
            <p:cNvPr id="25"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2"/>
          <p:cNvGrpSpPr>
            <a:grpSpLocks/>
          </p:cNvGrpSpPr>
          <p:nvPr/>
        </p:nvGrpSpPr>
        <p:grpSpPr bwMode="auto">
          <a:xfrm>
            <a:off x="11315700" y="2871788"/>
            <a:ext cx="876300" cy="382587"/>
            <a:chOff x="11314970" y="2871758"/>
            <a:chExt cx="877030" cy="383257"/>
          </a:xfrm>
        </p:grpSpPr>
        <p:pic>
          <p:nvPicPr>
            <p:cNvPr id="28"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5"/>
          <p:cNvGrpSpPr>
            <a:grpSpLocks/>
          </p:cNvGrpSpPr>
          <p:nvPr/>
        </p:nvGrpSpPr>
        <p:grpSpPr bwMode="auto">
          <a:xfrm>
            <a:off x="11312525" y="4210050"/>
            <a:ext cx="879475" cy="384175"/>
            <a:chOff x="11311874" y="4209784"/>
            <a:chExt cx="880126" cy="384199"/>
          </a:xfrm>
        </p:grpSpPr>
        <p:pic>
          <p:nvPicPr>
            <p:cNvPr id="31"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1193801" y="2220913"/>
            <a:ext cx="4495798"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543392" y="2220913"/>
            <a:ext cx="4500880"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
          <p:cNvSpPr>
            <a:spLocks noGrp="1"/>
          </p:cNvSpPr>
          <p:nvPr>
            <p:ph type="title"/>
          </p:nvPr>
        </p:nvSpPr>
        <p:spPr>
          <a:xfrm>
            <a:off x="838200" y="1046163"/>
            <a:ext cx="10515600" cy="644525"/>
          </a:xfrm>
        </p:spPr>
        <p:txBody>
          <a:bodyPr/>
          <a:lstStyle/>
          <a:p>
            <a:r>
              <a:rPr lang="en-US"/>
              <a:t>Click to edit Master title style</a:t>
            </a:r>
          </a:p>
        </p:txBody>
      </p:sp>
      <p:sp>
        <p:nvSpPr>
          <p:cNvPr id="40" name="Content Placeholder 2"/>
          <p:cNvSpPr>
            <a:spLocks noGrp="1"/>
          </p:cNvSpPr>
          <p:nvPr>
            <p:ph idx="13"/>
          </p:nvPr>
        </p:nvSpPr>
        <p:spPr>
          <a:xfrm>
            <a:off x="1188720"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Content Placeholder 2"/>
          <p:cNvSpPr>
            <a:spLocks noGrp="1"/>
          </p:cNvSpPr>
          <p:nvPr>
            <p:ph idx="14"/>
          </p:nvPr>
        </p:nvSpPr>
        <p:spPr>
          <a:xfrm>
            <a:off x="6543392"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Date Placeholder 3"/>
          <p:cNvSpPr>
            <a:spLocks noGrp="1"/>
          </p:cNvSpPr>
          <p:nvPr>
            <p:ph type="dt" sz="half" idx="15"/>
          </p:nvPr>
        </p:nvSpPr>
        <p:spPr/>
        <p:txBody>
          <a:bodyPr/>
          <a:lstStyle>
            <a:lvl1pPr>
              <a:defRPr/>
            </a:lvl1pPr>
          </a:lstStyle>
          <a:p>
            <a:pPr>
              <a:defRPr/>
            </a:pPr>
            <a:fld id="{7E43C7C2-155E-144E-A083-644CC7E636EE}" type="datetimeFigureOut">
              <a:rPr lang="en-US"/>
              <a:pPr>
                <a:defRPr/>
              </a:pPr>
              <a:t>5/26/2017</a:t>
            </a:fld>
            <a:endParaRPr lang="en-US"/>
          </a:p>
        </p:txBody>
      </p:sp>
      <p:sp>
        <p:nvSpPr>
          <p:cNvPr id="42" name="Footer Placeholder 4"/>
          <p:cNvSpPr>
            <a:spLocks noGrp="1"/>
          </p:cNvSpPr>
          <p:nvPr>
            <p:ph type="ftr" sz="quarter" idx="16"/>
          </p:nvPr>
        </p:nvSpPr>
        <p:spPr>
          <a:xfrm>
            <a:off x="4460875" y="6311900"/>
            <a:ext cx="3479800" cy="365125"/>
          </a:xfrm>
          <a:prstGeom prst="rect">
            <a:avLst/>
          </a:prstGeom>
        </p:spPr>
        <p:txBody>
          <a:bodyPr/>
          <a:lstStyle>
            <a:lvl1pPr>
              <a:defRPr/>
            </a:lvl1pPr>
          </a:lstStyle>
          <a:p>
            <a:pPr>
              <a:defRPr/>
            </a:pPr>
            <a:endParaRPr lang="en-US"/>
          </a:p>
        </p:txBody>
      </p:sp>
      <p:sp>
        <p:nvSpPr>
          <p:cNvPr id="43" name="Slide Number Placeholder 5"/>
          <p:cNvSpPr>
            <a:spLocks noGrp="1"/>
          </p:cNvSpPr>
          <p:nvPr>
            <p:ph type="sldNum" sz="quarter" idx="17"/>
          </p:nvPr>
        </p:nvSpPr>
        <p:spPr/>
        <p:txBody>
          <a:bodyPr/>
          <a:lstStyle>
            <a:lvl1pPr>
              <a:defRPr/>
            </a:lvl1pPr>
          </a:lstStyle>
          <a:p>
            <a:pPr>
              <a:defRPr/>
            </a:pPr>
            <a:fld id="{1A29D22B-8812-4E4A-B9C1-9B3E75B66297}" type="slidenum">
              <a:rPr lang="en-US"/>
              <a:pPr>
                <a:defRPr/>
              </a:pPr>
              <a:t>‹#›</a:t>
            </a:fld>
            <a:endParaRPr lang="en-US"/>
          </a:p>
        </p:txBody>
      </p:sp>
    </p:spTree>
    <p:extLst>
      <p:ext uri="{BB962C8B-B14F-4D97-AF65-F5344CB8AC3E}">
        <p14:creationId xmlns:p14="http://schemas.microsoft.com/office/powerpoint/2010/main" val="258522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 No Title">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 name="Group 6"/>
          <p:cNvGrpSpPr>
            <a:grpSpLocks/>
          </p:cNvGrpSpPr>
          <p:nvPr/>
        </p:nvGrpSpPr>
        <p:grpSpPr bwMode="auto">
          <a:xfrm>
            <a:off x="904875" y="1987550"/>
            <a:ext cx="10407650" cy="3916363"/>
            <a:chOff x="904568" y="1929607"/>
            <a:chExt cx="10407957" cy="3973512"/>
          </a:xfrm>
        </p:grpSpPr>
        <p:sp>
          <p:nvSpPr>
            <p:cNvPr id="6" name="Rectangle 5"/>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8"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6"/>
          <p:cNvGrpSpPr>
            <a:grpSpLocks/>
          </p:cNvGrpSpPr>
          <p:nvPr/>
        </p:nvGrpSpPr>
        <p:grpSpPr bwMode="auto">
          <a:xfrm>
            <a:off x="14288" y="2871788"/>
            <a:ext cx="877887" cy="371475"/>
            <a:chOff x="23967" y="2871758"/>
            <a:chExt cx="877868" cy="370945"/>
          </a:xfrm>
        </p:grpSpPr>
        <p:pic>
          <p:nvPicPr>
            <p:cNvPr id="19"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Group 19"/>
          <p:cNvGrpSpPr>
            <a:grpSpLocks/>
          </p:cNvGrpSpPr>
          <p:nvPr/>
        </p:nvGrpSpPr>
        <p:grpSpPr bwMode="auto">
          <a:xfrm>
            <a:off x="14288" y="4210050"/>
            <a:ext cx="877887" cy="369888"/>
            <a:chOff x="23967" y="4209784"/>
            <a:chExt cx="877868" cy="370945"/>
          </a:xfrm>
        </p:grpSpPr>
        <p:pic>
          <p:nvPicPr>
            <p:cNvPr id="22"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2"/>
          <p:cNvGrpSpPr>
            <a:grpSpLocks/>
          </p:cNvGrpSpPr>
          <p:nvPr/>
        </p:nvGrpSpPr>
        <p:grpSpPr bwMode="auto">
          <a:xfrm>
            <a:off x="11315700" y="2871788"/>
            <a:ext cx="876300" cy="382587"/>
            <a:chOff x="11314970" y="2871758"/>
            <a:chExt cx="877030" cy="383257"/>
          </a:xfrm>
        </p:grpSpPr>
        <p:pic>
          <p:nvPicPr>
            <p:cNvPr id="25"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5"/>
          <p:cNvGrpSpPr>
            <a:grpSpLocks/>
          </p:cNvGrpSpPr>
          <p:nvPr/>
        </p:nvGrpSpPr>
        <p:grpSpPr bwMode="auto">
          <a:xfrm>
            <a:off x="11312525" y="4210050"/>
            <a:ext cx="879475" cy="384175"/>
            <a:chOff x="11311874" y="4209784"/>
            <a:chExt cx="880126" cy="384199"/>
          </a:xfrm>
        </p:grpSpPr>
        <p:pic>
          <p:nvPicPr>
            <p:cNvPr id="29"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27" name="Content Placeholder 2"/>
          <p:cNvSpPr>
            <a:spLocks noGrp="1"/>
          </p:cNvSpPr>
          <p:nvPr>
            <p:ph idx="1"/>
          </p:nvPr>
        </p:nvSpPr>
        <p:spPr>
          <a:xfrm>
            <a:off x="1188720"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 name="Content Placeholder 2"/>
          <p:cNvSpPr>
            <a:spLocks noGrp="1"/>
          </p:cNvSpPr>
          <p:nvPr>
            <p:ph idx="13"/>
          </p:nvPr>
        </p:nvSpPr>
        <p:spPr>
          <a:xfrm>
            <a:off x="6543392"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Date Placeholder 4"/>
          <p:cNvSpPr>
            <a:spLocks noGrp="1"/>
          </p:cNvSpPr>
          <p:nvPr>
            <p:ph type="dt" sz="half" idx="14"/>
          </p:nvPr>
        </p:nvSpPr>
        <p:spPr/>
        <p:txBody>
          <a:bodyPr/>
          <a:lstStyle>
            <a:lvl1pPr>
              <a:defRPr/>
            </a:lvl1pPr>
          </a:lstStyle>
          <a:p>
            <a:pPr>
              <a:defRPr/>
            </a:pPr>
            <a:fld id="{88C842B6-ABF9-5D4E-BC71-A5B0A20B6A92}" type="datetimeFigureOut">
              <a:rPr lang="en-US"/>
              <a:pPr>
                <a:defRPr/>
              </a:pPr>
              <a:t>5/26/2017</a:t>
            </a:fld>
            <a:endParaRPr lang="en-US"/>
          </a:p>
        </p:txBody>
      </p:sp>
      <p:sp>
        <p:nvSpPr>
          <p:cNvPr id="38" name="Footer Placeholder 5"/>
          <p:cNvSpPr>
            <a:spLocks noGrp="1"/>
          </p:cNvSpPr>
          <p:nvPr>
            <p:ph type="ftr" sz="quarter" idx="15"/>
          </p:nvPr>
        </p:nvSpPr>
        <p:spPr>
          <a:xfrm>
            <a:off x="4460875" y="6311900"/>
            <a:ext cx="3479800" cy="365125"/>
          </a:xfrm>
          <a:prstGeom prst="rect">
            <a:avLst/>
          </a:prstGeom>
        </p:spPr>
        <p:txBody>
          <a:bodyPr/>
          <a:lstStyle>
            <a:lvl1pPr>
              <a:defRPr/>
            </a:lvl1pPr>
          </a:lstStyle>
          <a:p>
            <a:pPr>
              <a:defRPr/>
            </a:pPr>
            <a:endParaRPr lang="en-US"/>
          </a:p>
        </p:txBody>
      </p:sp>
      <p:sp>
        <p:nvSpPr>
          <p:cNvPr id="39" name="Slide Number Placeholder 6"/>
          <p:cNvSpPr>
            <a:spLocks noGrp="1"/>
          </p:cNvSpPr>
          <p:nvPr>
            <p:ph type="sldNum" sz="quarter" idx="16"/>
          </p:nvPr>
        </p:nvSpPr>
        <p:spPr/>
        <p:txBody>
          <a:bodyPr/>
          <a:lstStyle>
            <a:lvl1pPr>
              <a:defRPr/>
            </a:lvl1pPr>
          </a:lstStyle>
          <a:p>
            <a:pPr>
              <a:defRPr/>
            </a:pPr>
            <a:fld id="{7F951F94-1ABB-4048-A5F8-AF4AC830F59A}" type="slidenum">
              <a:rPr lang="en-US"/>
              <a:pPr>
                <a:defRPr/>
              </a:pPr>
              <a:t>‹#›</a:t>
            </a:fld>
            <a:endParaRPr lang="en-US"/>
          </a:p>
        </p:txBody>
      </p:sp>
    </p:spTree>
    <p:extLst>
      <p:ext uri="{BB962C8B-B14F-4D97-AF65-F5344CB8AC3E}">
        <p14:creationId xmlns:p14="http://schemas.microsoft.com/office/powerpoint/2010/main" val="628004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5151438" y="1046163"/>
            <a:ext cx="6161087" cy="4857750"/>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 name="Group 6"/>
          <p:cNvGrpSpPr>
            <a:grpSpLocks/>
          </p:cNvGrpSpPr>
          <p:nvPr/>
        </p:nvGrpSpPr>
        <p:grpSpPr bwMode="auto">
          <a:xfrm>
            <a:off x="11315700" y="2871788"/>
            <a:ext cx="876300" cy="382587"/>
            <a:chOff x="11314970" y="2871758"/>
            <a:chExt cx="877030" cy="383257"/>
          </a:xfrm>
        </p:grpSpPr>
        <p:pic>
          <p:nvPicPr>
            <p:cNvPr id="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0"/>
          <p:cNvGrpSpPr>
            <a:grpSpLocks/>
          </p:cNvGrpSpPr>
          <p:nvPr/>
        </p:nvGrpSpPr>
        <p:grpSpPr bwMode="auto">
          <a:xfrm>
            <a:off x="11312525" y="4210050"/>
            <a:ext cx="879475" cy="384175"/>
            <a:chOff x="11311874" y="4209784"/>
            <a:chExt cx="880126" cy="384199"/>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3"/>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11229975" y="1201738"/>
            <a:ext cx="190500"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1650206"/>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3202782"/>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5060950" y="1130300"/>
            <a:ext cx="192088"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925513"/>
            <a:ext cx="919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32375" y="564038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32375" y="9255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5253038" y="1122310"/>
            <a:ext cx="5937289" cy="4627069"/>
          </a:xfrm>
        </p:spPr>
        <p:txBody>
          <a:bodyPr rtlCol="0" anchor="ctr">
            <a:normAutofit/>
          </a:bodyPr>
          <a:lstStyle>
            <a:lvl1pPr marL="0" indent="0" algn="l">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dirty="0"/>
          </a:p>
        </p:txBody>
      </p:sp>
      <p:sp>
        <p:nvSpPr>
          <p:cNvPr id="8" name="Title Placeholder 1"/>
          <p:cNvSpPr>
            <a:spLocks noGrp="1"/>
          </p:cNvSpPr>
          <p:nvPr>
            <p:ph type="title"/>
          </p:nvPr>
        </p:nvSpPr>
        <p:spPr>
          <a:xfrm>
            <a:off x="838200" y="1046479"/>
            <a:ext cx="3933825" cy="1293597"/>
          </a:xfrm>
          <a:prstGeom prst="rect">
            <a:avLst/>
          </a:prstGeom>
        </p:spPr>
        <p:txBody>
          <a:bodyPr rtlCol="0">
            <a:normAutofit/>
          </a:bodyPr>
          <a:lstStyle/>
          <a:p>
            <a:r>
              <a:rPr lang="en-US"/>
              <a:t>Click to edit Master title style</a:t>
            </a:r>
            <a:endParaRPr lang="en-US" dirty="0"/>
          </a:p>
        </p:txBody>
      </p:sp>
      <p:sp>
        <p:nvSpPr>
          <p:cNvPr id="9"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Date Placeholder 4"/>
          <p:cNvSpPr>
            <a:spLocks noGrp="1"/>
          </p:cNvSpPr>
          <p:nvPr>
            <p:ph type="dt" sz="half" idx="10"/>
          </p:nvPr>
        </p:nvSpPr>
        <p:spPr/>
        <p:txBody>
          <a:bodyPr/>
          <a:lstStyle>
            <a:lvl1pPr>
              <a:defRPr/>
            </a:lvl1pPr>
          </a:lstStyle>
          <a:p>
            <a:pPr>
              <a:defRPr/>
            </a:pPr>
            <a:fld id="{E1D4EACB-AF14-A343-BDD3-CD65B8135983}" type="datetimeFigureOut">
              <a:rPr lang="en-US"/>
              <a:pPr>
                <a:defRPr/>
              </a:pPr>
              <a:t>5/26/2017</a:t>
            </a:fld>
            <a:endParaRPr lang="en-US"/>
          </a:p>
        </p:txBody>
      </p:sp>
      <p:sp>
        <p:nvSpPr>
          <p:cNvPr id="23" name="Footer Placeholder 5"/>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4" name="Slide Number Placeholder 6"/>
          <p:cNvSpPr>
            <a:spLocks noGrp="1"/>
          </p:cNvSpPr>
          <p:nvPr>
            <p:ph type="sldNum" sz="quarter" idx="12"/>
          </p:nvPr>
        </p:nvSpPr>
        <p:spPr/>
        <p:txBody>
          <a:bodyPr/>
          <a:lstStyle>
            <a:lvl1pPr>
              <a:defRPr/>
            </a:lvl1pPr>
          </a:lstStyle>
          <a:p>
            <a:pPr>
              <a:defRPr/>
            </a:pPr>
            <a:fld id="{3B9756C0-8633-0D40-AE1E-E8D421512938}" type="slidenum">
              <a:rPr lang="en-US"/>
              <a:pPr>
                <a:defRPr/>
              </a:pPr>
              <a:t>‹#›</a:t>
            </a:fld>
            <a:endParaRPr lang="en-US"/>
          </a:p>
        </p:txBody>
      </p:sp>
    </p:spTree>
    <p:extLst>
      <p:ext uri="{BB962C8B-B14F-4D97-AF65-F5344CB8AC3E}">
        <p14:creationId xmlns:p14="http://schemas.microsoft.com/office/powerpoint/2010/main" val="2133981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No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Title Placeholder 1"/>
          <p:cNvSpPr>
            <a:spLocks noGrp="1"/>
          </p:cNvSpPr>
          <p:nvPr>
            <p:ph type="title"/>
          </p:nvPr>
        </p:nvSpPr>
        <p:spPr>
          <a:xfrm>
            <a:off x="838200" y="1046480"/>
            <a:ext cx="3933825" cy="1313262"/>
          </a:xfrm>
          <a:prstGeom prst="rect">
            <a:avLst/>
          </a:prstGeom>
        </p:spPr>
        <p:txBody>
          <a:bodyPr rtlCol="0">
            <a:normAutofit/>
          </a:bodyPr>
          <a:lstStyle/>
          <a:p>
            <a:r>
              <a:rPr lang="en-US"/>
              <a:t>Click to edit Master title style</a:t>
            </a:r>
            <a:endParaRPr lang="en-US" dirty="0"/>
          </a:p>
        </p:txBody>
      </p:sp>
      <p:sp>
        <p:nvSpPr>
          <p:cNvPr id="5" name="Date Placeholder 3"/>
          <p:cNvSpPr>
            <a:spLocks noGrp="1"/>
          </p:cNvSpPr>
          <p:nvPr>
            <p:ph type="dt" sz="half" idx="10"/>
          </p:nvPr>
        </p:nvSpPr>
        <p:spPr/>
        <p:txBody>
          <a:bodyPr/>
          <a:lstStyle>
            <a:lvl1pPr>
              <a:defRPr/>
            </a:lvl1pPr>
          </a:lstStyle>
          <a:p>
            <a:pPr>
              <a:defRPr/>
            </a:pPr>
            <a:fld id="{3B7BE883-9148-A543-832B-16F1E8AF9A98}" type="datetimeFigureOut">
              <a:rPr lang="en-US"/>
              <a:pPr>
                <a:defRPr/>
              </a:pPr>
              <a:t>5/26/2017</a:t>
            </a:fld>
            <a:endParaRPr lang="en-US"/>
          </a:p>
        </p:txBody>
      </p:sp>
      <p:sp>
        <p:nvSpPr>
          <p:cNvPr id="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8454091-EA54-4F48-ACCB-4F797F437CE2}" type="slidenum">
              <a:rPr lang="en-US"/>
              <a:pPr>
                <a:defRPr/>
              </a:pPr>
              <a:t>‹#›</a:t>
            </a:fld>
            <a:endParaRPr lang="en-US"/>
          </a:p>
        </p:txBody>
      </p:sp>
    </p:spTree>
    <p:extLst>
      <p:ext uri="{BB962C8B-B14F-4D97-AF65-F5344CB8AC3E}">
        <p14:creationId xmlns:p14="http://schemas.microsoft.com/office/powerpoint/2010/main" val="705858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For Console Co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359024"/>
            <a:ext cx="9784080" cy="3185792"/>
          </a:xfrm>
        </p:spPr>
        <p:txBody>
          <a:bodyPr/>
          <a:lstStyle>
            <a:lvl1pPr marL="0" indent="0">
              <a:lnSpc>
                <a:spcPct val="55000"/>
              </a:lnSpc>
              <a:buNone/>
              <a:defRPr sz="1200">
                <a:latin typeface="Lucida Console" charset="0"/>
                <a:ea typeface="Lucida Console" charset="0"/>
                <a:cs typeface="Lucida Console" charset="0"/>
              </a:defRPr>
            </a:lvl1pPr>
          </a:lstStyle>
          <a:p>
            <a:pPr lvl="0"/>
            <a:r>
              <a:rPr lang="en-US"/>
              <a:t>Click to edit Master text styles</a:t>
            </a:r>
          </a:p>
        </p:txBody>
      </p:sp>
      <p:sp>
        <p:nvSpPr>
          <p:cNvPr id="25" name="Date Placeholder 3"/>
          <p:cNvSpPr>
            <a:spLocks noGrp="1"/>
          </p:cNvSpPr>
          <p:nvPr>
            <p:ph type="dt" sz="half" idx="10"/>
          </p:nvPr>
        </p:nvSpPr>
        <p:spPr/>
        <p:txBody>
          <a:bodyPr/>
          <a:lstStyle>
            <a:lvl1pPr>
              <a:defRPr/>
            </a:lvl1pPr>
          </a:lstStyle>
          <a:p>
            <a:pPr>
              <a:defRPr/>
            </a:pPr>
            <a:fld id="{89DD49F0-69C4-264B-9E31-303FB375AFF7}" type="datetimeFigureOut">
              <a:rPr lang="en-US"/>
              <a:pPr>
                <a:defRPr/>
              </a:pPr>
              <a:t>5/26/2017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6BA70BE4-93F3-4141-846E-381FC62B9A5F}" type="slidenum">
              <a:rPr lang="en-US"/>
              <a:pPr>
                <a:defRPr/>
              </a:pPr>
              <a:t>‹#›</a:t>
            </a:fld>
            <a:endParaRPr lang="en-US"/>
          </a:p>
        </p:txBody>
      </p:sp>
    </p:spTree>
    <p:extLst>
      <p:ext uri="{BB962C8B-B14F-4D97-AF65-F5344CB8AC3E}">
        <p14:creationId xmlns:p14="http://schemas.microsoft.com/office/powerpoint/2010/main" val="663740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Full - with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226789"/>
            <a:ext cx="97840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3"/>
          <p:cNvSpPr>
            <a:spLocks noGrp="1"/>
          </p:cNvSpPr>
          <p:nvPr>
            <p:ph type="dt" sz="half" idx="10"/>
          </p:nvPr>
        </p:nvSpPr>
        <p:spPr/>
        <p:txBody>
          <a:bodyPr/>
          <a:lstStyle>
            <a:lvl1pPr>
              <a:defRPr/>
            </a:lvl1pPr>
          </a:lstStyle>
          <a:p>
            <a:pPr>
              <a:defRPr/>
            </a:pPr>
            <a:fld id="{292C3568-AEF3-BE4A-8AC9-C92FD46241CE}" type="datetimeFigureOut">
              <a:rPr lang="en-US"/>
              <a:pPr>
                <a:defRPr/>
              </a:pPr>
              <a:t>5/26/2017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16EFA2BB-0BD3-FF4C-9699-E0BF6CB18EA0}" type="slidenum">
              <a:rPr lang="en-US"/>
              <a:pPr>
                <a:defRPr/>
              </a:pPr>
              <a:t>‹#›</a:t>
            </a:fld>
            <a:endParaRPr lang="en-US"/>
          </a:p>
        </p:txBody>
      </p:sp>
    </p:spTree>
    <p:extLst>
      <p:ext uri="{BB962C8B-B14F-4D97-AF65-F5344CB8AC3E}">
        <p14:creationId xmlns:p14="http://schemas.microsoft.com/office/powerpoint/2010/main" val="1449865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1046163"/>
            <a:ext cx="105156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11133138" y="138113"/>
            <a:ext cx="604837" cy="365125"/>
          </a:xfrm>
          <a:prstGeom prst="rect">
            <a:avLst/>
          </a:prstGeom>
        </p:spPr>
        <p:txBody>
          <a:bodyPr vert="horz" lIns="91440" tIns="45720" rIns="91440" bIns="45720" rtlCol="0" anchor="ctr"/>
          <a:lstStyle>
            <a:lvl1pPr algn="r"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C10E0695-70EC-744D-A105-F8E7094FB986}" type="datetimeFigureOut">
              <a:rPr lang="en-US"/>
              <a:pPr>
                <a:defRPr/>
              </a:pPr>
              <a:t>5/26/2017</a:t>
            </a:fld>
            <a:endParaRPr lang="en-US"/>
          </a:p>
        </p:txBody>
      </p:sp>
      <p:sp>
        <p:nvSpPr>
          <p:cNvPr id="6" name="Slide Number Placeholder 5"/>
          <p:cNvSpPr>
            <a:spLocks noGrp="1"/>
          </p:cNvSpPr>
          <p:nvPr>
            <p:ph type="sldNum" sz="quarter" idx="4"/>
          </p:nvPr>
        </p:nvSpPr>
        <p:spPr>
          <a:xfrm>
            <a:off x="11739563" y="138113"/>
            <a:ext cx="320675" cy="365125"/>
          </a:xfrm>
          <a:prstGeom prst="rect">
            <a:avLst/>
          </a:prstGeom>
        </p:spPr>
        <p:txBody>
          <a:bodyPr vert="horz" lIns="91440" tIns="45720" rIns="91440" bIns="45720" rtlCol="0" anchor="ctr"/>
          <a:lstStyle>
            <a:lvl1pPr algn="l"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6926E8A7-7080-D941-8C21-9332A77A9C7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Lst>
  <p:txStyles>
    <p:titleStyle>
      <a:lvl1pPr algn="l" rtl="0" eaLnBrk="1" fontAlgn="base" hangingPunct="1">
        <a:lnSpc>
          <a:spcPct val="90000"/>
        </a:lnSpc>
        <a:spcBef>
          <a:spcPct val="0"/>
        </a:spcBef>
        <a:spcAft>
          <a:spcPct val="0"/>
        </a:spcAft>
        <a:defRPr sz="3000" b="1" kern="1200">
          <a:solidFill>
            <a:schemeClr val="accent2"/>
          </a:solidFill>
          <a:latin typeface="Segoe UI Semibold" charset="0"/>
          <a:ea typeface="Segoe UI Semibold" charset="0"/>
          <a:cs typeface="Segoe UI Semibold" charset="0"/>
        </a:defRPr>
      </a:lvl1pPr>
      <a:lvl2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2pPr>
      <a:lvl3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3pPr>
      <a:lvl4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4pPr>
      <a:lvl5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5pPr>
      <a:lvl6pPr marL="4572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6pPr>
      <a:lvl7pPr marL="9144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7pPr>
      <a:lvl8pPr marL="13716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8pPr>
      <a:lvl9pPr marL="18288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9pPr>
    </p:titleStyle>
    <p:bodyStyle>
      <a:lvl1pPr marL="228600" indent="-228600" algn="l" rtl="0" eaLnBrk="1" fontAlgn="base" hangingPunct="1">
        <a:lnSpc>
          <a:spcPct val="90000"/>
        </a:lnSpc>
        <a:spcBef>
          <a:spcPts val="1000"/>
        </a:spcBef>
        <a:spcAft>
          <a:spcPct val="0"/>
        </a:spcAft>
        <a:buFont typeface="Arial" charset="0"/>
        <a:buChar char="•"/>
        <a:defRPr sz="2400" kern="1200">
          <a:solidFill>
            <a:schemeClr val="bg1"/>
          </a:solidFill>
          <a:latin typeface="Segoe UI Light" charset="0"/>
          <a:ea typeface="Segoe UI Light" charset="0"/>
          <a:cs typeface="Segoe UI Light" charset="0"/>
        </a:defRPr>
      </a:lvl1pPr>
      <a:lvl2pPr marL="685800" indent="-228600" algn="l" rtl="0" eaLnBrk="1" fontAlgn="base" hangingPunct="1">
        <a:lnSpc>
          <a:spcPct val="90000"/>
        </a:lnSpc>
        <a:spcBef>
          <a:spcPts val="500"/>
        </a:spcBef>
        <a:spcAft>
          <a:spcPct val="0"/>
        </a:spcAft>
        <a:buFont typeface="Arial" charset="0"/>
        <a:buChar char="•"/>
        <a:defRPr sz="2000" kern="1200">
          <a:solidFill>
            <a:schemeClr val="bg1"/>
          </a:solidFill>
          <a:latin typeface="Segoe UI Light" charset="0"/>
          <a:ea typeface="Segoe UI Light" charset="0"/>
          <a:cs typeface="Segoe UI Light" charset="0"/>
        </a:defRPr>
      </a:lvl2pPr>
      <a:lvl3pPr marL="1143000" indent="-228600" algn="l" rtl="0" eaLnBrk="1" fontAlgn="base" hangingPunct="1">
        <a:lnSpc>
          <a:spcPct val="90000"/>
        </a:lnSpc>
        <a:spcBef>
          <a:spcPts val="500"/>
        </a:spcBef>
        <a:spcAft>
          <a:spcPct val="0"/>
        </a:spcAft>
        <a:buFont typeface="Arial" charset="0"/>
        <a:buChar char="•"/>
        <a:defRPr kern="1200">
          <a:solidFill>
            <a:schemeClr val="bg1"/>
          </a:solidFill>
          <a:latin typeface="Segoe UI Light" charset="0"/>
          <a:ea typeface="Segoe UI Light" charset="0"/>
          <a:cs typeface="Segoe UI Light" charset="0"/>
        </a:defRPr>
      </a:lvl3pPr>
      <a:lvl4pPr marL="1600200" indent="-228600" algn="l" rtl="0" eaLnBrk="1" fontAlgn="base" hangingPunct="1">
        <a:lnSpc>
          <a:spcPct val="90000"/>
        </a:lnSpc>
        <a:spcBef>
          <a:spcPts val="500"/>
        </a:spcBef>
        <a:spcAft>
          <a:spcPct val="0"/>
        </a:spcAft>
        <a:buFont typeface="Arial" charset="0"/>
        <a:buChar char="•"/>
        <a:defRPr sz="1600" kern="1200">
          <a:solidFill>
            <a:schemeClr val="bg1"/>
          </a:solidFill>
          <a:latin typeface="Segoe UI Light" charset="0"/>
          <a:ea typeface="Segoe UI Light" charset="0"/>
          <a:cs typeface="Segoe UI Light" charset="0"/>
        </a:defRPr>
      </a:lvl4pPr>
      <a:lvl5pPr marL="2057400" indent="-228600" algn="l" rtl="0" eaLnBrk="1" fontAlgn="base" hangingPunct="1">
        <a:lnSpc>
          <a:spcPct val="90000"/>
        </a:lnSpc>
        <a:spcBef>
          <a:spcPts val="500"/>
        </a:spcBef>
        <a:spcAft>
          <a:spcPct val="0"/>
        </a:spcAft>
        <a:buFont typeface="Arial" charset="0"/>
        <a:buChar char="•"/>
        <a:defRPr sz="1400" kern="1200">
          <a:solidFill>
            <a:schemeClr val="bg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microsoft.com/office/2007/relationships/hdphoto" Target="../media/hdphoto4.wdp"/><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1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5913437" y="3649638"/>
            <a:ext cx="5344175" cy="565727"/>
          </a:xfrm>
        </p:spPr>
        <p:txBody>
          <a:bodyPr/>
          <a:lstStyle/>
          <a:p>
            <a:r>
              <a:rPr lang="en-US" sz="2800" b="0" dirty="0"/>
              <a:t>PART 2: Renderers, Effects, </a:t>
            </a:r>
            <a:br>
              <a:rPr lang="en-US" sz="2800" b="0" dirty="0"/>
            </a:br>
            <a:r>
              <a:rPr lang="en-US" sz="2800" b="0" dirty="0"/>
              <a:t>and Dependency Services</a:t>
            </a:r>
          </a:p>
        </p:txBody>
      </p:sp>
      <p:sp>
        <p:nvSpPr>
          <p:cNvPr id="3" name="Title 1"/>
          <p:cNvSpPr txBox="1">
            <a:spLocks/>
          </p:cNvSpPr>
          <p:nvPr/>
        </p:nvSpPr>
        <p:spPr bwMode="auto">
          <a:xfrm>
            <a:off x="5913438" y="2542733"/>
            <a:ext cx="5162550" cy="56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3600" b="1" i="0" kern="1200">
                <a:solidFill>
                  <a:schemeClr val="bg1"/>
                </a:solidFill>
                <a:latin typeface="Segoe UI" charset="0"/>
                <a:ea typeface="Segoe UI" charset="0"/>
                <a:cs typeface="Segoe UI" charset="0"/>
              </a:defRPr>
            </a:lvl1pPr>
            <a:lvl2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2pPr>
            <a:lvl3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3pPr>
            <a:lvl4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4pPr>
            <a:lvl5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5pPr>
            <a:lvl6pPr marL="4572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6pPr>
            <a:lvl7pPr marL="9144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7pPr>
            <a:lvl8pPr marL="13716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8pPr>
            <a:lvl9pPr marL="18288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9pPr>
          </a:lstStyle>
          <a:p>
            <a:r>
              <a:rPr lang="en-US" altLang="en-US"/>
              <a:t>OPERATION:</a:t>
            </a:r>
            <a:br>
              <a:rPr lang="en-US" altLang="en-US"/>
            </a:br>
            <a:r>
              <a:rPr lang="en-US" altLang="en-US"/>
              <a:t>REMOTE RESUPPLY</a:t>
            </a:r>
            <a:endParaRPr lang="en-US" altLang="en-US" dirty="0"/>
          </a:p>
        </p:txBody>
      </p:sp>
    </p:spTree>
    <p:extLst>
      <p:ext uri="{BB962C8B-B14F-4D97-AF65-F5344CB8AC3E}">
        <p14:creationId xmlns:p14="http://schemas.microsoft.com/office/powerpoint/2010/main" val="1508762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a:xfrm>
            <a:off x="838200" y="1046163"/>
            <a:ext cx="3933825" cy="644525"/>
          </a:xfrm>
        </p:spPr>
        <p:txBody>
          <a:bodyPr>
            <a:normAutofit fontScale="90000"/>
          </a:bodyPr>
          <a:lstStyle/>
          <a:p>
            <a:r>
              <a:rPr lang="en-US" dirty="0"/>
              <a:t>Implementing a Dependency Service</a:t>
            </a:r>
            <a:endParaRPr lang="en-US" altLang="en-US" dirty="0"/>
          </a:p>
        </p:txBody>
      </p:sp>
      <p:sp>
        <p:nvSpPr>
          <p:cNvPr id="22531" name="Text Placeholder 3"/>
          <p:cNvSpPr>
            <a:spLocks noGrp="1"/>
          </p:cNvSpPr>
          <p:nvPr>
            <p:ph type="body" sz="half" idx="2"/>
          </p:nvPr>
        </p:nvSpPr>
        <p:spPr>
          <a:xfrm>
            <a:off x="839788" y="2447925"/>
            <a:ext cx="3932237" cy="3421063"/>
          </a:xfrm>
        </p:spPr>
        <p:txBody>
          <a:bodyPr/>
          <a:lstStyle/>
          <a:p>
            <a:pPr marL="342900" indent="-342900">
              <a:buFont typeface="Arial" charset="0"/>
              <a:buChar char="•"/>
            </a:pPr>
            <a:r>
              <a:rPr lang="en-US" dirty="0"/>
              <a:t>An </a:t>
            </a:r>
            <a:r>
              <a:rPr lang="en-US" b="1" dirty="0">
                <a:latin typeface="Segoe UI Semibold" charset="0"/>
                <a:ea typeface="Segoe UI Semibold" charset="0"/>
                <a:cs typeface="Segoe UI Semibold" charset="0"/>
              </a:rPr>
              <a:t>interface</a:t>
            </a:r>
          </a:p>
          <a:p>
            <a:pPr marL="342900" indent="-342900">
              <a:buFont typeface="Arial" charset="0"/>
              <a:buChar char="•"/>
            </a:pPr>
            <a:r>
              <a:rPr lang="en-US" dirty="0"/>
              <a:t>Platform-specific </a:t>
            </a:r>
            <a:r>
              <a:rPr lang="en-US" b="1" dirty="0">
                <a:latin typeface="Segoe UI Semibold" charset="0"/>
                <a:ea typeface="Segoe UI Semibold" charset="0"/>
                <a:cs typeface="Segoe UI Semibold" charset="0"/>
              </a:rPr>
              <a:t>implementation</a:t>
            </a:r>
          </a:p>
          <a:p>
            <a:pPr marL="342900" indent="-342900">
              <a:buFont typeface="Arial" charset="0"/>
              <a:buChar char="•"/>
            </a:pPr>
            <a:r>
              <a:rPr lang="en-US" dirty="0"/>
              <a:t>Service </a:t>
            </a:r>
            <a:r>
              <a:rPr lang="en-US" b="1" dirty="0">
                <a:latin typeface="Segoe UI Semibold" charset="0"/>
                <a:ea typeface="Segoe UI Semibold" charset="0"/>
                <a:cs typeface="Segoe UI Semibold" charset="0"/>
              </a:rPr>
              <a:t>registration</a:t>
            </a:r>
          </a:p>
          <a:p>
            <a:pPr marL="342900" indent="-342900">
              <a:buFont typeface="Arial" charset="0"/>
              <a:buChar char="•"/>
            </a:pPr>
            <a:r>
              <a:rPr lang="en-US" dirty="0"/>
              <a:t>Service </a:t>
            </a:r>
            <a:r>
              <a:rPr lang="en-US" b="1" dirty="0">
                <a:latin typeface="Segoe UI Semibold" charset="0"/>
                <a:ea typeface="Segoe UI Semibold" charset="0"/>
                <a:cs typeface="Segoe UI Semibold" charset="0"/>
              </a:rPr>
              <a:t>call</a:t>
            </a:r>
          </a:p>
        </p:txBody>
      </p:sp>
      <p:grpSp>
        <p:nvGrpSpPr>
          <p:cNvPr id="11" name="Group 10"/>
          <p:cNvGrpSpPr/>
          <p:nvPr/>
        </p:nvGrpSpPr>
        <p:grpSpPr>
          <a:xfrm>
            <a:off x="5673939" y="2012111"/>
            <a:ext cx="5047331" cy="2911076"/>
            <a:chOff x="5440944" y="2409557"/>
            <a:chExt cx="5478049" cy="3159495"/>
          </a:xfrm>
        </p:grpSpPr>
        <p:grpSp>
          <p:nvGrpSpPr>
            <p:cNvPr id="12" name="Group 11"/>
            <p:cNvGrpSpPr/>
            <p:nvPr/>
          </p:nvGrpSpPr>
          <p:grpSpPr>
            <a:xfrm>
              <a:off x="5456237" y="5097462"/>
              <a:ext cx="5462756" cy="471590"/>
              <a:chOff x="5072824" y="4919005"/>
              <a:chExt cx="5462756" cy="471590"/>
            </a:xfrm>
          </p:grpSpPr>
          <p:sp>
            <p:nvSpPr>
              <p:cNvPr id="17" name="Rectangle 16"/>
              <p:cNvSpPr/>
              <p:nvPr/>
            </p:nvSpPr>
            <p:spPr bwMode="auto">
              <a:xfrm>
                <a:off x="5072824" y="4919005"/>
                <a:ext cx="1760021" cy="471590"/>
              </a:xfrm>
              <a:prstGeom prst="rect">
                <a:avLst/>
              </a:prstGeom>
              <a:solidFill>
                <a:schemeClr val="accent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Android</a:t>
                </a:r>
              </a:p>
            </p:txBody>
          </p:sp>
          <p:sp>
            <p:nvSpPr>
              <p:cNvPr id="18" name="Rectangle 17"/>
              <p:cNvSpPr/>
              <p:nvPr/>
            </p:nvSpPr>
            <p:spPr bwMode="auto">
              <a:xfrm>
                <a:off x="6917912" y="4919005"/>
                <a:ext cx="1766301" cy="471590"/>
              </a:xfrm>
              <a:prstGeom prst="rect">
                <a:avLst/>
              </a:prstGeom>
              <a:solidFill>
                <a:schemeClr val="accent2"/>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iOS</a:t>
                </a:r>
              </a:p>
            </p:txBody>
          </p:sp>
          <p:sp>
            <p:nvSpPr>
              <p:cNvPr id="19" name="Rectangle 18"/>
              <p:cNvSpPr/>
              <p:nvPr/>
            </p:nvSpPr>
            <p:spPr bwMode="auto">
              <a:xfrm>
                <a:off x="8769279" y="4919005"/>
                <a:ext cx="1766301" cy="471590"/>
              </a:xfrm>
              <a:prstGeom prst="rect">
                <a:avLst/>
              </a:prstGeom>
              <a:solidFill>
                <a:schemeClr val="accent3"/>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Windows</a:t>
                </a:r>
              </a:p>
            </p:txBody>
          </p:sp>
        </p:grpSp>
        <p:sp>
          <p:nvSpPr>
            <p:cNvPr id="13" name="Rectangle 12"/>
            <p:cNvSpPr/>
            <p:nvPr/>
          </p:nvSpPr>
          <p:spPr bwMode="auto">
            <a:xfrm>
              <a:off x="5440944" y="2409557"/>
              <a:ext cx="5462756" cy="685800"/>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Interface declaration</a:t>
              </a:r>
            </a:p>
          </p:txBody>
        </p:sp>
        <p:sp>
          <p:nvSpPr>
            <p:cNvPr id="14" name="Rectangle 13"/>
            <p:cNvSpPr/>
            <p:nvPr/>
          </p:nvSpPr>
          <p:spPr bwMode="auto">
            <a:xfrm>
              <a:off x="5456237" y="3753510"/>
              <a:ext cx="5462756" cy="6858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Dependency Service “Get”</a:t>
              </a:r>
            </a:p>
          </p:txBody>
        </p:sp>
        <p:sp>
          <p:nvSpPr>
            <p:cNvPr id="15" name="Arrow: Down 15"/>
            <p:cNvSpPr/>
            <p:nvPr/>
          </p:nvSpPr>
          <p:spPr bwMode="auto">
            <a:xfrm>
              <a:off x="7943722" y="4521133"/>
              <a:ext cx="457200" cy="494507"/>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Arrow: Down 16"/>
            <p:cNvSpPr/>
            <p:nvPr/>
          </p:nvSpPr>
          <p:spPr bwMode="auto">
            <a:xfrm>
              <a:off x="7955875" y="3177180"/>
              <a:ext cx="457200" cy="494507"/>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37133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a:t>Implementing an Interface</a:t>
            </a:r>
            <a:endParaRPr lang="en-US" altLang="en-US" dirty="0"/>
          </a:p>
        </p:txBody>
      </p:sp>
      <p:sp>
        <p:nvSpPr>
          <p:cNvPr id="11" name="TextBox 10"/>
          <p:cNvSpPr txBox="1"/>
          <p:nvPr/>
        </p:nvSpPr>
        <p:spPr>
          <a:xfrm>
            <a:off x="3442095" y="2607598"/>
            <a:ext cx="6663612" cy="1456809"/>
          </a:xfrm>
          <a:prstGeom prst="rect">
            <a:avLst/>
          </a:prstGeom>
          <a:noFill/>
          <a:ln>
            <a:noFill/>
          </a:ln>
        </p:spPr>
        <p:txBody>
          <a:bodyPr wrap="square" rtlCol="0">
            <a:spAutoFit/>
          </a:bodyPr>
          <a:lstStyle/>
          <a:p>
            <a:pPr>
              <a:spcBef>
                <a:spcPts val="400"/>
              </a:spcBef>
            </a:pPr>
            <a:r>
              <a:rPr lang="en-US" sz="1200" dirty="0">
                <a:solidFill>
                  <a:schemeClr val="bg1"/>
                </a:solidFill>
                <a:latin typeface="Lucida Console" charset="0"/>
                <a:ea typeface="Lucida Console" charset="0"/>
                <a:cs typeface="Lucida Console" charset="0"/>
              </a:rPr>
              <a:t> public interface </a:t>
            </a:r>
            <a:r>
              <a:rPr lang="en-US" sz="1200" dirty="0" err="1">
                <a:solidFill>
                  <a:schemeClr val="bg1"/>
                </a:solidFill>
                <a:latin typeface="Lucida Console" charset="0"/>
                <a:ea typeface="Lucida Console" charset="0"/>
                <a:cs typeface="Lucida Console" charset="0"/>
              </a:rPr>
              <a:t>IAudioService</a:t>
            </a:r>
            <a:endParaRPr lang="en-US" sz="1200" dirty="0">
              <a:solidFill>
                <a:schemeClr val="bg1"/>
              </a:solidFill>
              <a:latin typeface="Lucida Console" charset="0"/>
              <a:ea typeface="Lucida Console" charset="0"/>
              <a:cs typeface="Lucida Console" charset="0"/>
            </a:endParaRPr>
          </a:p>
          <a:p>
            <a:pPr>
              <a:spcBef>
                <a:spcPts val="400"/>
              </a:spcBef>
            </a:pPr>
            <a:r>
              <a:rPr lang="en-US" sz="1200" dirty="0">
                <a:solidFill>
                  <a:schemeClr val="bg1"/>
                </a:solidFill>
                <a:latin typeface="Lucida Console" charset="0"/>
                <a:ea typeface="Lucida Console" charset="0"/>
                <a:cs typeface="Lucida Console" charset="0"/>
              </a:rPr>
              <a:t>    {</a:t>
            </a:r>
          </a:p>
          <a:p>
            <a:pPr>
              <a:spcBef>
                <a:spcPts val="400"/>
              </a:spcBef>
            </a:pPr>
            <a:r>
              <a:rPr lang="en-US" sz="1200" dirty="0">
                <a:solidFill>
                  <a:schemeClr val="bg1"/>
                </a:solidFill>
                <a:latin typeface="Lucida Console" charset="0"/>
                <a:ea typeface="Lucida Console" charset="0"/>
                <a:cs typeface="Lucida Console" charset="0"/>
              </a:rPr>
              <a:t>        void </a:t>
            </a:r>
            <a:r>
              <a:rPr lang="en-US" sz="1200" dirty="0" err="1">
                <a:solidFill>
                  <a:schemeClr val="bg1"/>
                </a:solidFill>
                <a:latin typeface="Lucida Console" charset="0"/>
                <a:ea typeface="Lucida Console" charset="0"/>
                <a:cs typeface="Lucida Console" charset="0"/>
              </a:rPr>
              <a:t>AdjustVolume</a:t>
            </a:r>
            <a:r>
              <a:rPr lang="en-US" sz="1200" dirty="0">
                <a:solidFill>
                  <a:schemeClr val="bg1"/>
                </a:solidFill>
                <a:latin typeface="Lucida Console" charset="0"/>
                <a:ea typeface="Lucida Console" charset="0"/>
                <a:cs typeface="Lucida Console" charset="0"/>
              </a:rPr>
              <a:t>(double volume);</a:t>
            </a:r>
          </a:p>
          <a:p>
            <a:pPr>
              <a:spcBef>
                <a:spcPts val="400"/>
              </a:spcBef>
            </a:pPr>
            <a:r>
              <a:rPr lang="en-US" sz="1200" dirty="0">
                <a:solidFill>
                  <a:schemeClr val="bg1"/>
                </a:solidFill>
                <a:latin typeface="Lucida Console" charset="0"/>
                <a:ea typeface="Lucida Console" charset="0"/>
                <a:cs typeface="Lucida Console" charset="0"/>
              </a:rPr>
              <a:t>        void </a:t>
            </a:r>
            <a:r>
              <a:rPr lang="en-US" sz="1200" dirty="0" err="1">
                <a:solidFill>
                  <a:schemeClr val="bg1"/>
                </a:solidFill>
                <a:latin typeface="Lucida Console" charset="0"/>
                <a:ea typeface="Lucida Console" charset="0"/>
                <a:cs typeface="Lucida Console" charset="0"/>
              </a:rPr>
              <a:t>ToggleEngine</a:t>
            </a:r>
            <a:r>
              <a:rPr lang="en-US" sz="1200" dirty="0">
                <a:solidFill>
                  <a:schemeClr val="bg1"/>
                </a:solidFill>
                <a:latin typeface="Lucida Console" charset="0"/>
                <a:ea typeface="Lucida Console" charset="0"/>
                <a:cs typeface="Lucida Console" charset="0"/>
              </a:rPr>
              <a:t>();        </a:t>
            </a:r>
          </a:p>
          <a:p>
            <a:pPr>
              <a:spcBef>
                <a:spcPts val="400"/>
              </a:spcBef>
            </a:pPr>
            <a:r>
              <a:rPr lang="en-US" sz="1200" dirty="0">
                <a:solidFill>
                  <a:schemeClr val="bg1"/>
                </a:solidFill>
                <a:latin typeface="Lucida Console" charset="0"/>
                <a:ea typeface="Lucida Console" charset="0"/>
                <a:cs typeface="Lucida Console" charset="0"/>
              </a:rPr>
              <a:t>        Action </a:t>
            </a:r>
            <a:r>
              <a:rPr lang="en-US" sz="1200" dirty="0" err="1">
                <a:solidFill>
                  <a:schemeClr val="bg1"/>
                </a:solidFill>
                <a:latin typeface="Lucida Console" charset="0"/>
                <a:ea typeface="Lucida Console" charset="0"/>
                <a:cs typeface="Lucida Console" charset="0"/>
              </a:rPr>
              <a:t>OnFinishedPlaying</a:t>
            </a:r>
            <a:r>
              <a:rPr lang="en-US" sz="1200" dirty="0">
                <a:solidFill>
                  <a:schemeClr val="bg1"/>
                </a:solidFill>
                <a:latin typeface="Lucida Console" charset="0"/>
                <a:ea typeface="Lucida Console" charset="0"/>
                <a:cs typeface="Lucida Console" charset="0"/>
              </a:rPr>
              <a:t> { get; set; }</a:t>
            </a:r>
          </a:p>
          <a:p>
            <a:pPr>
              <a:spcBef>
                <a:spcPts val="400"/>
              </a:spcBef>
            </a:pPr>
            <a:r>
              <a:rPr lang="en-US" sz="1200" dirty="0">
                <a:solidFill>
                  <a:schemeClr val="bg1"/>
                </a:solidFill>
                <a:latin typeface="Lucida Console" charset="0"/>
                <a:ea typeface="Lucida Console" charset="0"/>
                <a:cs typeface="Lucida Console" charset="0"/>
              </a:rPr>
              <a:t>    }</a:t>
            </a:r>
          </a:p>
        </p:txBody>
      </p:sp>
      <p:grpSp>
        <p:nvGrpSpPr>
          <p:cNvPr id="12" name="Group 11"/>
          <p:cNvGrpSpPr/>
          <p:nvPr/>
        </p:nvGrpSpPr>
        <p:grpSpPr>
          <a:xfrm>
            <a:off x="4065889" y="5000806"/>
            <a:ext cx="4872254" cy="434622"/>
            <a:chOff x="5547730" y="5118367"/>
            <a:chExt cx="5462756" cy="471590"/>
          </a:xfrm>
        </p:grpSpPr>
        <p:sp>
          <p:nvSpPr>
            <p:cNvPr id="13" name="Rectangle 12"/>
            <p:cNvSpPr/>
            <p:nvPr/>
          </p:nvSpPr>
          <p:spPr bwMode="auto">
            <a:xfrm>
              <a:off x="5547730" y="5118367"/>
              <a:ext cx="1760021" cy="471590"/>
            </a:xfrm>
            <a:prstGeom prst="rect">
              <a:avLst/>
            </a:prstGeom>
            <a:solidFill>
              <a:schemeClr val="accent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Android</a:t>
              </a:r>
            </a:p>
          </p:txBody>
        </p:sp>
        <p:sp>
          <p:nvSpPr>
            <p:cNvPr id="14" name="Rectangle 13"/>
            <p:cNvSpPr/>
            <p:nvPr/>
          </p:nvSpPr>
          <p:spPr bwMode="auto">
            <a:xfrm>
              <a:off x="7392818" y="5118367"/>
              <a:ext cx="1766301" cy="471590"/>
            </a:xfrm>
            <a:prstGeom prst="rect">
              <a:avLst/>
            </a:prstGeom>
            <a:solidFill>
              <a:schemeClr val="accent2"/>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iOS</a:t>
              </a:r>
            </a:p>
          </p:txBody>
        </p:sp>
        <p:sp>
          <p:nvSpPr>
            <p:cNvPr id="15" name="Rectangle 14"/>
            <p:cNvSpPr/>
            <p:nvPr/>
          </p:nvSpPr>
          <p:spPr bwMode="auto">
            <a:xfrm>
              <a:off x="9244185" y="5118367"/>
              <a:ext cx="1766301" cy="471590"/>
            </a:xfrm>
            <a:prstGeom prst="rect">
              <a:avLst/>
            </a:prstGeom>
            <a:solidFill>
              <a:schemeClr val="accent3"/>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Windows</a:t>
              </a:r>
            </a:p>
          </p:txBody>
        </p:sp>
      </p:grpSp>
      <p:sp>
        <p:nvSpPr>
          <p:cNvPr id="16" name="Rectangle 15"/>
          <p:cNvSpPr/>
          <p:nvPr/>
        </p:nvSpPr>
        <p:spPr bwMode="auto">
          <a:xfrm>
            <a:off x="1814256" y="3048749"/>
            <a:ext cx="1627839" cy="49158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Shared code</a:t>
            </a:r>
          </a:p>
        </p:txBody>
      </p:sp>
      <p:grpSp>
        <p:nvGrpSpPr>
          <p:cNvPr id="17" name="Group 16"/>
          <p:cNvGrpSpPr/>
          <p:nvPr/>
        </p:nvGrpSpPr>
        <p:grpSpPr>
          <a:xfrm rot="5400000">
            <a:off x="6101201" y="3980349"/>
            <a:ext cx="796029" cy="796029"/>
            <a:chOff x="5871397" y="3035339"/>
            <a:chExt cx="1219200" cy="1219200"/>
          </a:xfrm>
        </p:grpSpPr>
        <p:sp>
          <p:nvSpPr>
            <p:cNvPr id="18" name="Oval 17"/>
            <p:cNvSpPr/>
            <p:nvPr/>
          </p:nvSpPr>
          <p:spPr bwMode="auto">
            <a:xfrm>
              <a:off x="5871397" y="3035339"/>
              <a:ext cx="1219200" cy="1219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600"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endParaRPr>
            </a:p>
          </p:txBody>
        </p:sp>
        <p:pic>
          <p:nvPicPr>
            <p:cNvPr id="19" name="Picture 18"/>
            <p:cNvPicPr>
              <a:picLocks noChangeAspect="1"/>
            </p:cNvPicPr>
            <p:nvPr/>
          </p:nvPicPr>
          <p:blipFill>
            <a:blip r:embed="rId3"/>
            <a:stretch>
              <a:fillRect/>
            </a:stretch>
          </p:blipFill>
          <p:spPr>
            <a:xfrm>
              <a:off x="6284239" y="3206553"/>
              <a:ext cx="543598" cy="876771"/>
            </a:xfrm>
            <a:prstGeom prst="rect">
              <a:avLst/>
            </a:prstGeom>
          </p:spPr>
        </p:pic>
      </p:grpSp>
    </p:spTree>
    <p:extLst>
      <p:ext uri="{BB962C8B-B14F-4D97-AF65-F5344CB8AC3E}">
        <p14:creationId xmlns:p14="http://schemas.microsoft.com/office/powerpoint/2010/main" val="1075343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a:t>Implementing an Implementation</a:t>
            </a:r>
            <a:endParaRPr lang="en-US" altLang="en-US" dirty="0"/>
          </a:p>
        </p:txBody>
      </p:sp>
      <p:sp>
        <p:nvSpPr>
          <p:cNvPr id="20" name="TextBox 19"/>
          <p:cNvSpPr txBox="1"/>
          <p:nvPr/>
        </p:nvSpPr>
        <p:spPr>
          <a:xfrm>
            <a:off x="4202635" y="2152337"/>
            <a:ext cx="5260679" cy="3046988"/>
          </a:xfrm>
          <a:prstGeom prst="rect">
            <a:avLst/>
          </a:prstGeom>
          <a:noFill/>
          <a:ln>
            <a:noFill/>
          </a:ln>
        </p:spPr>
        <p:txBody>
          <a:bodyPr wrap="square" rtlCol="0">
            <a:spAutoFit/>
          </a:bodyPr>
          <a:lstStyle/>
          <a:p>
            <a:r>
              <a:rPr lang="en-US" sz="1200" dirty="0">
                <a:solidFill>
                  <a:schemeClr val="bg1"/>
                </a:solidFill>
                <a:latin typeface="Lucida Console" charset="0"/>
                <a:ea typeface="Lucida Console" charset="0"/>
                <a:cs typeface="Lucida Console" charset="0"/>
              </a:rPr>
              <a:t>public class </a:t>
            </a:r>
            <a:r>
              <a:rPr lang="en-US" sz="1200" dirty="0" err="1">
                <a:solidFill>
                  <a:schemeClr val="bg1"/>
                </a:solidFill>
                <a:latin typeface="Lucida Console" charset="0"/>
                <a:ea typeface="Lucida Console" charset="0"/>
                <a:cs typeface="Lucida Console" charset="0"/>
              </a:rPr>
              <a:t>AudioService</a:t>
            </a:r>
            <a:r>
              <a:rPr lang="en-US" sz="1200" dirty="0">
                <a:solidFill>
                  <a:schemeClr val="bg1"/>
                </a:solidFill>
                <a:latin typeface="Lucida Console" charset="0"/>
                <a:ea typeface="Lucida Console" charset="0"/>
                <a:cs typeface="Lucida Console" charset="0"/>
              </a:rPr>
              <a:t> : </a:t>
            </a:r>
            <a:r>
              <a:rPr lang="en-US" sz="1200" dirty="0" err="1">
                <a:solidFill>
                  <a:schemeClr val="bg1"/>
                </a:solidFill>
                <a:latin typeface="Lucida Console" charset="0"/>
                <a:ea typeface="Lucida Console" charset="0"/>
                <a:cs typeface="Lucida Console" charset="0"/>
              </a:rPr>
              <a:t>IAudioService</a:t>
            </a:r>
            <a:endParaRPr lang="en-US" sz="1200" dirty="0">
              <a:solidFill>
                <a:schemeClr val="bg1"/>
              </a:solidFill>
              <a:latin typeface="Lucida Console" charset="0"/>
              <a:ea typeface="Lucida Console" charset="0"/>
              <a:cs typeface="Lucida Console" charset="0"/>
            </a:endParaRPr>
          </a:p>
          <a:p>
            <a:r>
              <a:rPr lang="en-US" sz="1200" dirty="0">
                <a:solidFill>
                  <a:schemeClr val="bg1"/>
                </a:solidFill>
                <a:latin typeface="Lucida Console" charset="0"/>
                <a:ea typeface="Lucida Console" charset="0"/>
                <a:cs typeface="Lucida Console" charset="0"/>
              </a:rPr>
              <a:t>    {</a:t>
            </a:r>
          </a:p>
          <a:p>
            <a:r>
              <a:rPr lang="en-US" sz="1200" dirty="0">
                <a:solidFill>
                  <a:schemeClr val="bg1"/>
                </a:solidFill>
                <a:latin typeface="Lucida Console" charset="0"/>
                <a:ea typeface="Lucida Console" charset="0"/>
                <a:cs typeface="Lucida Console" charset="0"/>
              </a:rPr>
              <a:t>        private </a:t>
            </a:r>
            <a:r>
              <a:rPr lang="en-US" sz="1200" dirty="0" err="1">
                <a:solidFill>
                  <a:schemeClr val="bg1"/>
                </a:solidFill>
                <a:latin typeface="Lucida Console" charset="0"/>
                <a:ea typeface="Lucida Console" charset="0"/>
                <a:cs typeface="Lucida Console" charset="0"/>
              </a:rPr>
              <a:t>MediaPlayer</a:t>
            </a:r>
            <a:r>
              <a:rPr lang="en-US" sz="1200" dirty="0">
                <a:solidFill>
                  <a:schemeClr val="bg1"/>
                </a:solidFill>
                <a:latin typeface="Lucida Console" charset="0"/>
                <a:ea typeface="Lucida Console" charset="0"/>
                <a:cs typeface="Lucida Console" charset="0"/>
              </a:rPr>
              <a:t> _</a:t>
            </a:r>
            <a:r>
              <a:rPr lang="en-US" sz="1200" dirty="0" err="1">
                <a:solidFill>
                  <a:schemeClr val="bg1"/>
                </a:solidFill>
                <a:latin typeface="Lucida Console" charset="0"/>
                <a:ea typeface="Lucida Console" charset="0"/>
                <a:cs typeface="Lucida Console" charset="0"/>
              </a:rPr>
              <a:t>mediaPlayer</a:t>
            </a:r>
            <a:r>
              <a:rPr lang="en-US" sz="1200" dirty="0">
                <a:solidFill>
                  <a:schemeClr val="bg1"/>
                </a:solidFill>
                <a:latin typeface="Lucida Console" charset="0"/>
                <a:ea typeface="Lucida Console" charset="0"/>
                <a:cs typeface="Lucida Console" charset="0"/>
              </a:rPr>
              <a:t>;</a:t>
            </a:r>
          </a:p>
          <a:p>
            <a:endParaRPr lang="en-US" sz="1200" dirty="0">
              <a:solidFill>
                <a:schemeClr val="bg1"/>
              </a:solidFill>
              <a:latin typeface="Lucida Console" charset="0"/>
              <a:ea typeface="Lucida Console" charset="0"/>
              <a:cs typeface="Lucida Console" charset="0"/>
            </a:endParaRPr>
          </a:p>
          <a:p>
            <a:r>
              <a:rPr lang="en-US" sz="1200" dirty="0">
                <a:solidFill>
                  <a:schemeClr val="bg1"/>
                </a:solidFill>
                <a:latin typeface="Lucida Console" charset="0"/>
                <a:ea typeface="Lucida Console" charset="0"/>
                <a:cs typeface="Lucida Console" charset="0"/>
              </a:rPr>
              <a:t>        public Action </a:t>
            </a:r>
            <a:r>
              <a:rPr lang="en-US" sz="1200" dirty="0" err="1">
                <a:solidFill>
                  <a:schemeClr val="bg1"/>
                </a:solidFill>
                <a:latin typeface="Lucida Console" charset="0"/>
                <a:ea typeface="Lucida Console" charset="0"/>
                <a:cs typeface="Lucida Console" charset="0"/>
              </a:rPr>
              <a:t>OnFinishedPlaying</a:t>
            </a:r>
            <a:r>
              <a:rPr lang="en-US" sz="1200" dirty="0">
                <a:solidFill>
                  <a:schemeClr val="bg1"/>
                </a:solidFill>
                <a:latin typeface="Lucida Console" charset="0"/>
                <a:ea typeface="Lucida Console" charset="0"/>
                <a:cs typeface="Lucida Console" charset="0"/>
              </a:rPr>
              <a:t> { get; set; }</a:t>
            </a:r>
          </a:p>
          <a:p>
            <a:endParaRPr lang="en-US" sz="1200" dirty="0">
              <a:solidFill>
                <a:schemeClr val="bg1"/>
              </a:solidFill>
              <a:latin typeface="Lucida Console" charset="0"/>
              <a:ea typeface="Lucida Console" charset="0"/>
              <a:cs typeface="Lucida Console" charset="0"/>
            </a:endParaRPr>
          </a:p>
          <a:p>
            <a:r>
              <a:rPr lang="en-US" sz="1200" dirty="0">
                <a:solidFill>
                  <a:schemeClr val="bg1"/>
                </a:solidFill>
                <a:latin typeface="Lucida Console" charset="0"/>
                <a:ea typeface="Lucida Console" charset="0"/>
                <a:cs typeface="Lucida Console" charset="0"/>
              </a:rPr>
              <a:t>        public </a:t>
            </a:r>
            <a:r>
              <a:rPr lang="en-US" sz="1200" dirty="0" err="1">
                <a:solidFill>
                  <a:schemeClr val="bg1"/>
                </a:solidFill>
                <a:latin typeface="Lucida Console" charset="0"/>
                <a:ea typeface="Lucida Console" charset="0"/>
                <a:cs typeface="Lucida Console" charset="0"/>
              </a:rPr>
              <a:t>AudioService</a:t>
            </a:r>
            <a:r>
              <a:rPr lang="en-US" sz="1200" dirty="0">
                <a:solidFill>
                  <a:schemeClr val="bg1"/>
                </a:solidFill>
                <a:latin typeface="Lucida Console" charset="0"/>
                <a:ea typeface="Lucida Console" charset="0"/>
                <a:cs typeface="Lucida Console" charset="0"/>
              </a:rPr>
              <a:t>()</a:t>
            </a:r>
          </a:p>
          <a:p>
            <a:r>
              <a:rPr lang="en-US" sz="1200" dirty="0">
                <a:solidFill>
                  <a:schemeClr val="bg1"/>
                </a:solidFill>
                <a:latin typeface="Lucida Console" charset="0"/>
                <a:ea typeface="Lucida Console" charset="0"/>
                <a:cs typeface="Lucida Console" charset="0"/>
              </a:rPr>
              <a:t>        {</a:t>
            </a:r>
          </a:p>
          <a:p>
            <a:r>
              <a:rPr lang="en-US" sz="1200" dirty="0">
                <a:solidFill>
                  <a:schemeClr val="bg1"/>
                </a:solidFill>
                <a:latin typeface="Lucida Console" charset="0"/>
                <a:ea typeface="Lucida Console" charset="0"/>
                <a:cs typeface="Lucida Console" charset="0"/>
              </a:rPr>
              <a:t>        }</a:t>
            </a:r>
          </a:p>
          <a:p>
            <a:endParaRPr lang="en-US" sz="1200" dirty="0">
              <a:solidFill>
                <a:schemeClr val="bg1"/>
              </a:solidFill>
              <a:latin typeface="Lucida Console" charset="0"/>
              <a:ea typeface="Lucida Console" charset="0"/>
              <a:cs typeface="Lucida Console" charset="0"/>
            </a:endParaRPr>
          </a:p>
          <a:p>
            <a:r>
              <a:rPr lang="en-US" sz="1200" dirty="0">
                <a:solidFill>
                  <a:schemeClr val="bg1"/>
                </a:solidFill>
                <a:latin typeface="Lucida Console" charset="0"/>
                <a:ea typeface="Lucida Console" charset="0"/>
                <a:cs typeface="Lucida Console" charset="0"/>
              </a:rPr>
              <a:t>        public void </a:t>
            </a:r>
            <a:r>
              <a:rPr lang="en-US" sz="1200" dirty="0" err="1">
                <a:solidFill>
                  <a:schemeClr val="bg1"/>
                </a:solidFill>
                <a:latin typeface="Lucida Console" charset="0"/>
                <a:ea typeface="Lucida Console" charset="0"/>
                <a:cs typeface="Lucida Console" charset="0"/>
              </a:rPr>
              <a:t>AdjustVolume</a:t>
            </a:r>
            <a:r>
              <a:rPr lang="en-US" sz="1200" dirty="0">
                <a:solidFill>
                  <a:schemeClr val="bg1"/>
                </a:solidFill>
                <a:latin typeface="Lucida Console" charset="0"/>
                <a:ea typeface="Lucida Console" charset="0"/>
                <a:cs typeface="Lucida Console" charset="0"/>
              </a:rPr>
              <a:t>(double level)</a:t>
            </a:r>
          </a:p>
          <a:p>
            <a:r>
              <a:rPr lang="en-US" sz="1200" dirty="0">
                <a:solidFill>
                  <a:schemeClr val="bg1"/>
                </a:solidFill>
                <a:latin typeface="Lucida Console" charset="0"/>
                <a:ea typeface="Lucida Console" charset="0"/>
                <a:cs typeface="Lucida Console" charset="0"/>
              </a:rPr>
              <a:t>        {</a:t>
            </a:r>
          </a:p>
          <a:p>
            <a:pPr lvl="1"/>
            <a:r>
              <a:rPr lang="en-US" sz="1200" dirty="0">
                <a:solidFill>
                  <a:schemeClr val="bg1"/>
                </a:solidFill>
                <a:latin typeface="Lucida Console" charset="0"/>
                <a:ea typeface="Lucida Console" charset="0"/>
                <a:cs typeface="Lucida Console" charset="0"/>
              </a:rPr>
              <a:t>	.</a:t>
            </a:r>
          </a:p>
          <a:p>
            <a:pPr lvl="1"/>
            <a:r>
              <a:rPr lang="en-US" sz="1200" dirty="0">
                <a:solidFill>
                  <a:schemeClr val="bg1"/>
                </a:solidFill>
                <a:latin typeface="Lucida Console" charset="0"/>
                <a:ea typeface="Lucida Console" charset="0"/>
                <a:cs typeface="Lucida Console" charset="0"/>
              </a:rPr>
              <a:t>	.</a:t>
            </a:r>
          </a:p>
          <a:p>
            <a:pPr lvl="1"/>
            <a:r>
              <a:rPr lang="en-US" sz="1200" dirty="0">
                <a:solidFill>
                  <a:schemeClr val="bg1"/>
                </a:solidFill>
                <a:latin typeface="Lucida Console" charset="0"/>
                <a:ea typeface="Lucida Console" charset="0"/>
                <a:cs typeface="Lucida Console" charset="0"/>
              </a:rPr>
              <a:t>	.</a:t>
            </a:r>
          </a:p>
          <a:p>
            <a:r>
              <a:rPr lang="en-US" sz="1200" dirty="0">
                <a:solidFill>
                  <a:schemeClr val="bg1"/>
                </a:solidFill>
                <a:latin typeface="Lucida Console" charset="0"/>
                <a:ea typeface="Lucida Console" charset="0"/>
                <a:cs typeface="Lucida Console" charset="0"/>
              </a:rPr>
              <a:t>        }</a:t>
            </a:r>
          </a:p>
        </p:txBody>
      </p:sp>
      <p:grpSp>
        <p:nvGrpSpPr>
          <p:cNvPr id="21" name="Group 20"/>
          <p:cNvGrpSpPr/>
          <p:nvPr/>
        </p:nvGrpSpPr>
        <p:grpSpPr>
          <a:xfrm>
            <a:off x="4605005" y="5263487"/>
            <a:ext cx="4455937" cy="397487"/>
            <a:chOff x="5487461" y="6623193"/>
            <a:chExt cx="5462756" cy="471592"/>
          </a:xfrm>
        </p:grpSpPr>
        <p:sp>
          <p:nvSpPr>
            <p:cNvPr id="22" name="Rectangle 21"/>
            <p:cNvSpPr/>
            <p:nvPr/>
          </p:nvSpPr>
          <p:spPr bwMode="auto">
            <a:xfrm>
              <a:off x="5487461" y="6623195"/>
              <a:ext cx="1760020" cy="471590"/>
            </a:xfrm>
            <a:prstGeom prst="rect">
              <a:avLst/>
            </a:prstGeom>
            <a:solidFill>
              <a:schemeClr val="accent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Android</a:t>
              </a:r>
            </a:p>
          </p:txBody>
        </p:sp>
        <p:sp>
          <p:nvSpPr>
            <p:cNvPr id="23" name="Rectangle 22"/>
            <p:cNvSpPr/>
            <p:nvPr/>
          </p:nvSpPr>
          <p:spPr bwMode="auto">
            <a:xfrm>
              <a:off x="7332549" y="6623195"/>
              <a:ext cx="1766301" cy="471590"/>
            </a:xfrm>
            <a:prstGeom prst="rect">
              <a:avLst/>
            </a:prstGeom>
            <a:solidFill>
              <a:schemeClr val="accent2"/>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iOS</a:t>
              </a:r>
            </a:p>
          </p:txBody>
        </p:sp>
        <p:sp>
          <p:nvSpPr>
            <p:cNvPr id="24" name="Rectangle 23"/>
            <p:cNvSpPr/>
            <p:nvPr/>
          </p:nvSpPr>
          <p:spPr bwMode="auto">
            <a:xfrm>
              <a:off x="9183916" y="6623193"/>
              <a:ext cx="1766301" cy="471590"/>
            </a:xfrm>
            <a:prstGeom prst="rect">
              <a:avLst/>
            </a:prstGeom>
            <a:solidFill>
              <a:schemeClr val="accent3"/>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Windows</a:t>
              </a:r>
            </a:p>
          </p:txBody>
        </p:sp>
      </p:grpSp>
      <p:grpSp>
        <p:nvGrpSpPr>
          <p:cNvPr id="25" name="Group 24"/>
          <p:cNvGrpSpPr/>
          <p:nvPr/>
        </p:nvGrpSpPr>
        <p:grpSpPr>
          <a:xfrm rot="10800000">
            <a:off x="3691218" y="2682727"/>
            <a:ext cx="728011" cy="728011"/>
            <a:chOff x="5871397" y="3035339"/>
            <a:chExt cx="1219200" cy="1219200"/>
          </a:xfrm>
        </p:grpSpPr>
        <p:sp>
          <p:nvSpPr>
            <p:cNvPr id="26" name="Oval 25"/>
            <p:cNvSpPr/>
            <p:nvPr/>
          </p:nvSpPr>
          <p:spPr bwMode="auto">
            <a:xfrm>
              <a:off x="5871397" y="3035339"/>
              <a:ext cx="1219200" cy="1219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600"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endParaRPr>
            </a:p>
          </p:txBody>
        </p:sp>
        <p:pic>
          <p:nvPicPr>
            <p:cNvPr id="27" name="Picture 26"/>
            <p:cNvPicPr>
              <a:picLocks noChangeAspect="1"/>
            </p:cNvPicPr>
            <p:nvPr/>
          </p:nvPicPr>
          <p:blipFill>
            <a:blip r:embed="rId3"/>
            <a:stretch>
              <a:fillRect/>
            </a:stretch>
          </p:blipFill>
          <p:spPr>
            <a:xfrm>
              <a:off x="6284239" y="3206553"/>
              <a:ext cx="543598" cy="876771"/>
            </a:xfrm>
            <a:prstGeom prst="rect">
              <a:avLst/>
            </a:prstGeom>
          </p:spPr>
        </p:pic>
      </p:grpSp>
      <p:sp>
        <p:nvSpPr>
          <p:cNvPr id="28" name="Rectangle 27"/>
          <p:cNvSpPr/>
          <p:nvPr/>
        </p:nvSpPr>
        <p:spPr bwMode="auto">
          <a:xfrm>
            <a:off x="1964569" y="2816917"/>
            <a:ext cx="1627839" cy="49158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Shared code</a:t>
            </a:r>
          </a:p>
        </p:txBody>
      </p:sp>
    </p:spTree>
    <p:extLst>
      <p:ext uri="{BB962C8B-B14F-4D97-AF65-F5344CB8AC3E}">
        <p14:creationId xmlns:p14="http://schemas.microsoft.com/office/powerpoint/2010/main" val="471298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a:t>Implementing a Registration</a:t>
            </a:r>
            <a:endParaRPr lang="en-US" altLang="en-US" dirty="0"/>
          </a:p>
        </p:txBody>
      </p:sp>
      <p:sp>
        <p:nvSpPr>
          <p:cNvPr id="11" name="TextBox 10"/>
          <p:cNvSpPr txBox="1"/>
          <p:nvPr/>
        </p:nvSpPr>
        <p:spPr>
          <a:xfrm>
            <a:off x="3753294" y="4120595"/>
            <a:ext cx="4235842" cy="461665"/>
          </a:xfrm>
          <a:prstGeom prst="rect">
            <a:avLst/>
          </a:prstGeom>
          <a:noFill/>
          <a:ln>
            <a:noFill/>
          </a:ln>
        </p:spPr>
        <p:txBody>
          <a:bodyPr wrap="square" rtlCol="0">
            <a:spAutoFit/>
          </a:bodyPr>
          <a:lstStyle/>
          <a:p>
            <a:r>
              <a:rPr lang="en-US" sz="1200" dirty="0">
                <a:solidFill>
                  <a:schemeClr val="bg1"/>
                </a:solidFill>
                <a:latin typeface="Lucida Console" charset="0"/>
                <a:ea typeface="Lucida Console" charset="0"/>
                <a:cs typeface="Lucida Console" charset="0"/>
              </a:rPr>
              <a:t>[assembly: Dependency(</a:t>
            </a:r>
            <a:r>
              <a:rPr lang="en-US" sz="1200" dirty="0" err="1">
                <a:solidFill>
                  <a:schemeClr val="bg1"/>
                </a:solidFill>
                <a:latin typeface="Lucida Console" charset="0"/>
                <a:ea typeface="Lucida Console" charset="0"/>
                <a:cs typeface="Lucida Console" charset="0"/>
              </a:rPr>
              <a:t>typeof</a:t>
            </a:r>
            <a:r>
              <a:rPr lang="en-US" sz="1200" dirty="0">
                <a:solidFill>
                  <a:schemeClr val="bg1"/>
                </a:solidFill>
                <a:latin typeface="Lucida Console" charset="0"/>
                <a:ea typeface="Lucida Console" charset="0"/>
                <a:cs typeface="Lucida Console" charset="0"/>
              </a:rPr>
              <a:t>(</a:t>
            </a:r>
            <a:r>
              <a:rPr lang="en-US" sz="1200" dirty="0" err="1">
                <a:solidFill>
                  <a:schemeClr val="bg1"/>
                </a:solidFill>
                <a:latin typeface="Lucida Console" charset="0"/>
                <a:ea typeface="Lucida Console" charset="0"/>
                <a:cs typeface="Lucida Console" charset="0"/>
              </a:rPr>
              <a:t>AudioService</a:t>
            </a:r>
            <a:r>
              <a:rPr lang="en-US" sz="1200" dirty="0">
                <a:solidFill>
                  <a:schemeClr val="bg1"/>
                </a:solidFill>
                <a:latin typeface="Lucida Console" charset="0"/>
                <a:ea typeface="Lucida Console" charset="0"/>
                <a:cs typeface="Lucida Console" charset="0"/>
              </a:rPr>
              <a:t>))]</a:t>
            </a:r>
          </a:p>
          <a:p>
            <a:r>
              <a:rPr lang="en-US" sz="1200" dirty="0">
                <a:solidFill>
                  <a:schemeClr val="bg1"/>
                </a:solidFill>
                <a:latin typeface="Lucida Console" charset="0"/>
                <a:ea typeface="Lucida Console" charset="0"/>
                <a:cs typeface="Lucida Console" charset="0"/>
              </a:rPr>
              <a:t>namespace </a:t>
            </a:r>
            <a:r>
              <a:rPr lang="en-US" sz="1200" dirty="0" err="1">
                <a:solidFill>
                  <a:schemeClr val="bg1"/>
                </a:solidFill>
                <a:latin typeface="Lucida Console" charset="0"/>
                <a:ea typeface="Lucida Console" charset="0"/>
                <a:cs typeface="Lucida Console" charset="0"/>
              </a:rPr>
              <a:t>DroneLander.Droid.Services</a:t>
            </a:r>
            <a:endParaRPr lang="en-US" sz="1200" dirty="0">
              <a:solidFill>
                <a:schemeClr val="bg1"/>
              </a:solidFill>
              <a:latin typeface="Lucida Console" charset="0"/>
              <a:ea typeface="Lucida Console" charset="0"/>
              <a:cs typeface="Lucida Console" charset="0"/>
            </a:endParaRPr>
          </a:p>
        </p:txBody>
      </p:sp>
      <p:grpSp>
        <p:nvGrpSpPr>
          <p:cNvPr id="12" name="Group 11"/>
          <p:cNvGrpSpPr/>
          <p:nvPr/>
        </p:nvGrpSpPr>
        <p:grpSpPr>
          <a:xfrm>
            <a:off x="3227874" y="4879853"/>
            <a:ext cx="5286680" cy="471590"/>
            <a:chOff x="5547730" y="5118367"/>
            <a:chExt cx="5462756" cy="471590"/>
          </a:xfrm>
        </p:grpSpPr>
        <p:sp>
          <p:nvSpPr>
            <p:cNvPr id="13" name="Rectangle 12"/>
            <p:cNvSpPr/>
            <p:nvPr/>
          </p:nvSpPr>
          <p:spPr bwMode="auto">
            <a:xfrm>
              <a:off x="5547730" y="5118367"/>
              <a:ext cx="1760021" cy="4715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Android</a:t>
              </a:r>
            </a:p>
          </p:txBody>
        </p:sp>
        <p:sp>
          <p:nvSpPr>
            <p:cNvPr id="14" name="Rectangle 13"/>
            <p:cNvSpPr/>
            <p:nvPr/>
          </p:nvSpPr>
          <p:spPr bwMode="auto">
            <a:xfrm>
              <a:off x="7392818" y="5118367"/>
              <a:ext cx="1766301" cy="471590"/>
            </a:xfrm>
            <a:prstGeom prst="rect">
              <a:avLst/>
            </a:prstGeom>
            <a:solidFill>
              <a:schemeClr val="accent2"/>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iOS</a:t>
              </a:r>
            </a:p>
          </p:txBody>
        </p:sp>
        <p:sp>
          <p:nvSpPr>
            <p:cNvPr id="15" name="Rectangle 14"/>
            <p:cNvSpPr/>
            <p:nvPr/>
          </p:nvSpPr>
          <p:spPr bwMode="auto">
            <a:xfrm>
              <a:off x="9244185" y="5118367"/>
              <a:ext cx="1766301" cy="471590"/>
            </a:xfrm>
            <a:prstGeom prst="rect">
              <a:avLst/>
            </a:prstGeom>
            <a:solidFill>
              <a:schemeClr val="accent3"/>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Windows</a:t>
              </a:r>
            </a:p>
          </p:txBody>
        </p:sp>
      </p:grpSp>
      <p:grpSp>
        <p:nvGrpSpPr>
          <p:cNvPr id="16" name="Group 15"/>
          <p:cNvGrpSpPr/>
          <p:nvPr/>
        </p:nvGrpSpPr>
        <p:grpSpPr>
          <a:xfrm rot="16200000">
            <a:off x="5439345" y="3091624"/>
            <a:ext cx="863738" cy="863738"/>
            <a:chOff x="5871397" y="3035339"/>
            <a:chExt cx="1219200" cy="1219200"/>
          </a:xfrm>
        </p:grpSpPr>
        <p:sp>
          <p:nvSpPr>
            <p:cNvPr id="17" name="Oval 16"/>
            <p:cNvSpPr/>
            <p:nvPr/>
          </p:nvSpPr>
          <p:spPr bwMode="auto">
            <a:xfrm>
              <a:off x="5871397" y="3035339"/>
              <a:ext cx="1219200" cy="1219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600"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endParaRPr>
            </a:p>
          </p:txBody>
        </p:sp>
        <p:pic>
          <p:nvPicPr>
            <p:cNvPr id="18" name="Picture 17"/>
            <p:cNvPicPr>
              <a:picLocks noChangeAspect="1"/>
            </p:cNvPicPr>
            <p:nvPr/>
          </p:nvPicPr>
          <p:blipFill>
            <a:blip r:embed="rId3"/>
            <a:stretch>
              <a:fillRect/>
            </a:stretch>
          </p:blipFill>
          <p:spPr>
            <a:xfrm>
              <a:off x="6284239" y="3206553"/>
              <a:ext cx="543598" cy="876771"/>
            </a:xfrm>
            <a:prstGeom prst="rect">
              <a:avLst/>
            </a:prstGeom>
          </p:spPr>
        </p:pic>
      </p:grpSp>
      <p:sp>
        <p:nvSpPr>
          <p:cNvPr id="19" name="Rectangle 18"/>
          <p:cNvSpPr/>
          <p:nvPr/>
        </p:nvSpPr>
        <p:spPr bwMode="auto">
          <a:xfrm>
            <a:off x="5057295" y="2435725"/>
            <a:ext cx="1627839" cy="49158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Shared code</a:t>
            </a:r>
          </a:p>
        </p:txBody>
      </p:sp>
    </p:spTree>
    <p:extLst>
      <p:ext uri="{BB962C8B-B14F-4D97-AF65-F5344CB8AC3E}">
        <p14:creationId xmlns:p14="http://schemas.microsoft.com/office/powerpoint/2010/main" val="1896023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a:t>Calling a Service</a:t>
            </a:r>
            <a:endParaRPr lang="en-US" altLang="en-US" dirty="0"/>
          </a:p>
        </p:txBody>
      </p:sp>
      <p:sp>
        <p:nvSpPr>
          <p:cNvPr id="20" name="Rectangle 19"/>
          <p:cNvSpPr/>
          <p:nvPr/>
        </p:nvSpPr>
        <p:spPr bwMode="auto">
          <a:xfrm>
            <a:off x="7121071" y="2355104"/>
            <a:ext cx="1703292" cy="471590"/>
          </a:xfrm>
          <a:prstGeom prst="rect">
            <a:avLst/>
          </a:prstGeom>
          <a:solidFill>
            <a:schemeClr val="accent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Android</a:t>
            </a:r>
          </a:p>
        </p:txBody>
      </p:sp>
      <p:sp>
        <p:nvSpPr>
          <p:cNvPr id="21" name="Rectangle 20"/>
          <p:cNvSpPr/>
          <p:nvPr/>
        </p:nvSpPr>
        <p:spPr bwMode="auto">
          <a:xfrm>
            <a:off x="7121071" y="3132201"/>
            <a:ext cx="1709369" cy="471590"/>
          </a:xfrm>
          <a:prstGeom prst="rect">
            <a:avLst/>
          </a:prstGeom>
          <a:solidFill>
            <a:schemeClr val="accent2"/>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iOS</a:t>
            </a:r>
          </a:p>
        </p:txBody>
      </p:sp>
      <p:sp>
        <p:nvSpPr>
          <p:cNvPr id="22" name="Rectangle 21"/>
          <p:cNvSpPr/>
          <p:nvPr/>
        </p:nvSpPr>
        <p:spPr bwMode="auto">
          <a:xfrm>
            <a:off x="7121071" y="3909297"/>
            <a:ext cx="1709369" cy="471590"/>
          </a:xfrm>
          <a:prstGeom prst="rect">
            <a:avLst/>
          </a:prstGeom>
          <a:solidFill>
            <a:schemeClr val="accent3"/>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Windows</a:t>
            </a:r>
          </a:p>
        </p:txBody>
      </p:sp>
      <p:sp>
        <p:nvSpPr>
          <p:cNvPr id="23" name="Rectangle 22"/>
          <p:cNvSpPr/>
          <p:nvPr/>
        </p:nvSpPr>
        <p:spPr bwMode="auto">
          <a:xfrm>
            <a:off x="3526214" y="2393893"/>
            <a:ext cx="1448662" cy="2025783"/>
          </a:xfrm>
          <a:prstGeom prst="rect">
            <a:avLst/>
          </a:prstGeom>
          <a:solidFill>
            <a:schemeClr val="bg1">
              <a:lumMod val="85000"/>
            </a:schemeClr>
          </a:solidFill>
          <a:ln>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lumMod val="50000"/>
                  </a:schemeClr>
                </a:solidFill>
                <a:ea typeface="Segoe UI" pitchFamily="34" charset="0"/>
                <a:cs typeface="Segoe UI" pitchFamily="34" charset="0"/>
              </a:rPr>
              <a:t>Shared code</a:t>
            </a:r>
          </a:p>
        </p:txBody>
      </p:sp>
      <p:pic>
        <p:nvPicPr>
          <p:cNvPr id="25" name="Picture 24"/>
          <p:cNvPicPr>
            <a:picLocks noChangeAspect="1"/>
          </p:cNvPicPr>
          <p:nvPr/>
        </p:nvPicPr>
        <p:blipFill>
          <a:blip r:embed="rId3">
            <a:duotone>
              <a:prstClr val="black"/>
              <a:schemeClr val="accent3">
                <a:tint val="45000"/>
                <a:satMod val="400000"/>
              </a:schemeClr>
            </a:duotone>
          </a:blip>
          <a:stretch>
            <a:fillRect/>
          </a:stretch>
        </p:blipFill>
        <p:spPr>
          <a:xfrm>
            <a:off x="2252702" y="2393893"/>
            <a:ext cx="890695" cy="1694685"/>
          </a:xfrm>
          <a:prstGeom prst="rect">
            <a:avLst/>
          </a:prstGeom>
        </p:spPr>
      </p:pic>
      <p:pic>
        <p:nvPicPr>
          <p:cNvPr id="26" name="Picture 25"/>
          <p:cNvPicPr>
            <a:picLocks noChangeAspect="1"/>
          </p:cNvPicPr>
          <p:nvPr/>
        </p:nvPicPr>
        <p:blipFill>
          <a:blip r:embed="rId4">
            <a:duotone>
              <a:prstClr val="black"/>
              <a:schemeClr val="accent2">
                <a:tint val="45000"/>
                <a:satMod val="400000"/>
              </a:schemeClr>
            </a:duotone>
          </a:blip>
          <a:stretch>
            <a:fillRect/>
          </a:stretch>
        </p:blipFill>
        <p:spPr>
          <a:xfrm>
            <a:off x="1719244" y="2778850"/>
            <a:ext cx="867048" cy="1694685"/>
          </a:xfrm>
          <a:prstGeom prst="rect">
            <a:avLst/>
          </a:prstGeom>
        </p:spPr>
      </p:pic>
      <p:pic>
        <p:nvPicPr>
          <p:cNvPr id="27" name="Picture 26"/>
          <p:cNvPicPr>
            <a:picLocks noChangeAspect="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085997" y="2576210"/>
            <a:ext cx="843401" cy="1694685"/>
          </a:xfrm>
          <a:prstGeom prst="rect">
            <a:avLst/>
          </a:prstGeom>
        </p:spPr>
      </p:pic>
      <p:sp>
        <p:nvSpPr>
          <p:cNvPr id="28" name="Oval 27"/>
          <p:cNvSpPr/>
          <p:nvPr/>
        </p:nvSpPr>
        <p:spPr bwMode="auto">
          <a:xfrm>
            <a:off x="4750981" y="2822166"/>
            <a:ext cx="1524000" cy="1169236"/>
          </a:xfrm>
          <a:prstGeom prst="ellipse">
            <a:avLst/>
          </a:prstGeom>
          <a:solidFill>
            <a:schemeClr val="bg1">
              <a:lumMod val="85000"/>
            </a:schemeClr>
          </a:solidFill>
          <a:ln>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lumMod val="50000"/>
                  </a:schemeClr>
                </a:solidFill>
                <a:ea typeface="Segoe UI" pitchFamily="34" charset="0"/>
                <a:cs typeface="Segoe UI" pitchFamily="34" charset="0"/>
              </a:rPr>
              <a:t>interface</a:t>
            </a:r>
          </a:p>
        </p:txBody>
      </p:sp>
      <p:sp>
        <p:nvSpPr>
          <p:cNvPr id="29" name="Oval 28"/>
          <p:cNvSpPr/>
          <p:nvPr/>
        </p:nvSpPr>
        <p:spPr bwMode="auto">
          <a:xfrm>
            <a:off x="9124897" y="2355104"/>
            <a:ext cx="2026307" cy="467062"/>
          </a:xfrm>
          <a:prstGeom prst="ellipse">
            <a:avLst/>
          </a:prstGeom>
          <a:solidFill>
            <a:srgbClr val="FFCA08"/>
          </a:solidFill>
          <a:ln>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lumMod val="50000"/>
                  </a:schemeClr>
                </a:solidFill>
                <a:ea typeface="Segoe UI" pitchFamily="34" charset="0"/>
                <a:cs typeface="Segoe UI" pitchFamily="34" charset="0"/>
              </a:rPr>
              <a:t>implementation</a:t>
            </a:r>
          </a:p>
        </p:txBody>
      </p:sp>
      <p:sp>
        <p:nvSpPr>
          <p:cNvPr id="30" name="Oval 29"/>
          <p:cNvSpPr/>
          <p:nvPr/>
        </p:nvSpPr>
        <p:spPr bwMode="auto">
          <a:xfrm>
            <a:off x="9124897" y="3132201"/>
            <a:ext cx="2026307" cy="467062"/>
          </a:xfrm>
          <a:prstGeom prst="ellipse">
            <a:avLst/>
          </a:prstGeom>
          <a:solidFill>
            <a:srgbClr val="F8931D"/>
          </a:solidFill>
          <a:ln>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lumMod val="50000"/>
                  </a:schemeClr>
                </a:solidFill>
                <a:ea typeface="Segoe UI" pitchFamily="34" charset="0"/>
                <a:cs typeface="Segoe UI" pitchFamily="34" charset="0"/>
              </a:rPr>
              <a:t>implementation</a:t>
            </a:r>
          </a:p>
        </p:txBody>
      </p:sp>
      <p:sp>
        <p:nvSpPr>
          <p:cNvPr id="31" name="Oval 30"/>
          <p:cNvSpPr/>
          <p:nvPr/>
        </p:nvSpPr>
        <p:spPr bwMode="auto">
          <a:xfrm>
            <a:off x="9124897" y="3911561"/>
            <a:ext cx="2026307" cy="467062"/>
          </a:xfrm>
          <a:prstGeom prst="ellipse">
            <a:avLst/>
          </a:prstGeom>
          <a:solidFill>
            <a:schemeClr val="accent3"/>
          </a:solidFill>
          <a:ln>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lumMod val="50000"/>
                  </a:schemeClr>
                </a:solidFill>
                <a:ea typeface="Segoe UI" pitchFamily="34" charset="0"/>
                <a:cs typeface="Segoe UI" pitchFamily="34" charset="0"/>
              </a:rPr>
              <a:t>implementation</a:t>
            </a:r>
          </a:p>
        </p:txBody>
      </p:sp>
      <p:sp>
        <p:nvSpPr>
          <p:cNvPr id="32" name="Arrow: Left-Right 32"/>
          <p:cNvSpPr/>
          <p:nvPr/>
        </p:nvSpPr>
        <p:spPr bwMode="auto">
          <a:xfrm>
            <a:off x="6028331" y="3241235"/>
            <a:ext cx="913216" cy="358028"/>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Arrow: Left-Right 33"/>
          <p:cNvSpPr/>
          <p:nvPr/>
        </p:nvSpPr>
        <p:spPr bwMode="auto">
          <a:xfrm>
            <a:off x="2887197" y="3186718"/>
            <a:ext cx="913216" cy="358028"/>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2889885" y="4938277"/>
            <a:ext cx="6412230" cy="646331"/>
          </a:xfrm>
          <a:prstGeom prst="rect">
            <a:avLst/>
          </a:prstGeom>
          <a:noFill/>
          <a:ln>
            <a:noFill/>
          </a:ln>
        </p:spPr>
        <p:txBody>
          <a:bodyPr wrap="square" rtlCol="0">
            <a:spAutoFit/>
          </a:bodyPr>
          <a:lstStyle/>
          <a:p>
            <a:r>
              <a:rPr lang="en-US" sz="1200">
                <a:solidFill>
                  <a:schemeClr val="bg1"/>
                </a:solidFill>
                <a:latin typeface="Lucida Console" charset="0"/>
                <a:ea typeface="Lucida Console" charset="0"/>
                <a:cs typeface="Lucida Console" charset="0"/>
              </a:rPr>
              <a:t>AudioPlayer</a:t>
            </a:r>
            <a:r>
              <a:rPr lang="en-US" sz="1200" dirty="0">
                <a:solidFill>
                  <a:schemeClr val="bg1"/>
                </a:solidFill>
                <a:latin typeface="Lucida Console" charset="0"/>
                <a:ea typeface="Lucida Console" charset="0"/>
                <a:cs typeface="Lucida Console" charset="0"/>
              </a:rPr>
              <a:t> = </a:t>
            </a:r>
            <a:r>
              <a:rPr lang="en-US" sz="1200" dirty="0" err="1">
                <a:solidFill>
                  <a:schemeClr val="bg1"/>
                </a:solidFill>
                <a:latin typeface="Lucida Console" charset="0"/>
                <a:ea typeface="Lucida Console" charset="0"/>
                <a:cs typeface="Lucida Console" charset="0"/>
              </a:rPr>
              <a:t>Xamarin.Forms.DependencyService.Get</a:t>
            </a:r>
            <a:r>
              <a:rPr lang="en-US" sz="1200" dirty="0">
                <a:solidFill>
                  <a:schemeClr val="bg1"/>
                </a:solidFill>
                <a:latin typeface="Lucida Console" charset="0"/>
                <a:ea typeface="Lucida Console" charset="0"/>
                <a:cs typeface="Lucida Console" charset="0"/>
              </a:rPr>
              <a:t>&lt;</a:t>
            </a:r>
            <a:r>
              <a:rPr lang="en-US" sz="1200" dirty="0" err="1">
                <a:solidFill>
                  <a:schemeClr val="bg1"/>
                </a:solidFill>
                <a:latin typeface="Lucida Console" charset="0"/>
                <a:ea typeface="Lucida Console" charset="0"/>
                <a:cs typeface="Lucida Console" charset="0"/>
              </a:rPr>
              <a:t>IAudioService</a:t>
            </a:r>
            <a:r>
              <a:rPr lang="en-US" sz="1200" dirty="0">
                <a:solidFill>
                  <a:schemeClr val="bg1"/>
                </a:solidFill>
                <a:latin typeface="Lucida Console" charset="0"/>
                <a:ea typeface="Lucida Console" charset="0"/>
                <a:cs typeface="Lucida Console" charset="0"/>
              </a:rPr>
              <a:t>&gt;();</a:t>
            </a:r>
          </a:p>
          <a:p>
            <a:endParaRPr lang="en-US" sz="1200" dirty="0">
              <a:solidFill>
                <a:schemeClr val="bg1"/>
              </a:solidFill>
              <a:latin typeface="Lucida Console" charset="0"/>
              <a:ea typeface="Lucida Console" charset="0"/>
              <a:cs typeface="Lucida Console" charset="0"/>
            </a:endParaRPr>
          </a:p>
          <a:p>
            <a:r>
              <a:rPr lang="en-US" sz="1200" dirty="0" err="1">
                <a:solidFill>
                  <a:schemeClr val="bg1"/>
                </a:solidFill>
                <a:latin typeface="Lucida Console" charset="0"/>
                <a:ea typeface="Lucida Console" charset="0"/>
                <a:cs typeface="Lucida Console" charset="0"/>
              </a:rPr>
              <a:t>AudioPlayer.AdjustVolume</a:t>
            </a:r>
            <a:r>
              <a:rPr lang="en-US" sz="1200" dirty="0">
                <a:solidFill>
                  <a:schemeClr val="bg1"/>
                </a:solidFill>
                <a:latin typeface="Lucida Console" charset="0"/>
                <a:ea typeface="Lucida Console" charset="0"/>
                <a:cs typeface="Lucida Console" charset="0"/>
              </a:rPr>
              <a:t>(volume);</a:t>
            </a:r>
          </a:p>
        </p:txBody>
      </p:sp>
    </p:spTree>
    <p:extLst>
      <p:ext uri="{BB962C8B-B14F-4D97-AF65-F5344CB8AC3E}">
        <p14:creationId xmlns:p14="http://schemas.microsoft.com/office/powerpoint/2010/main" val="1689783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ctrTitle"/>
          </p:nvPr>
        </p:nvSpPr>
        <p:spPr>
          <a:xfrm>
            <a:off x="1524000" y="1579563"/>
            <a:ext cx="9144000" cy="1546225"/>
          </a:xfrm>
        </p:spPr>
        <p:txBody>
          <a:bodyPr/>
          <a:lstStyle/>
          <a:p>
            <a:r>
              <a:rPr lang="en-US" dirty="0"/>
              <a:t>Lab Walkthrough</a:t>
            </a:r>
            <a:endParaRPr lang="en-US" altLang="en-US" dirty="0"/>
          </a:p>
        </p:txBody>
      </p:sp>
      <p:sp>
        <p:nvSpPr>
          <p:cNvPr id="17410" name="Subtitle 2"/>
          <p:cNvSpPr>
            <a:spLocks noGrp="1"/>
          </p:cNvSpPr>
          <p:nvPr>
            <p:ph type="subTitle" idx="1"/>
          </p:nvPr>
        </p:nvSpPr>
        <p:spPr>
          <a:xfrm>
            <a:off x="1524000" y="3216275"/>
            <a:ext cx="9144000" cy="1701800"/>
          </a:xfrm>
        </p:spPr>
        <p:txBody>
          <a:bodyPr/>
          <a:lstStyle/>
          <a:p>
            <a:r>
              <a:rPr lang="en-US" dirty="0"/>
              <a:t>Renderers, Effects, and Dependency Services</a:t>
            </a:r>
          </a:p>
          <a:p>
            <a:endParaRPr lang="en-US" dirty="0"/>
          </a:p>
        </p:txBody>
      </p:sp>
    </p:spTree>
    <p:extLst>
      <p:ext uri="{BB962C8B-B14F-4D97-AF65-F5344CB8AC3E}">
        <p14:creationId xmlns:p14="http://schemas.microsoft.com/office/powerpoint/2010/main" val="1251971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a:t>Renderers, Effects, and Dependency Services</a:t>
            </a:r>
            <a:endParaRPr lang="en-US" altLang="en-US" dirty="0"/>
          </a:p>
        </p:txBody>
      </p:sp>
      <p:sp>
        <p:nvSpPr>
          <p:cNvPr id="14" name="Content Placeholder 2"/>
          <p:cNvSpPr>
            <a:spLocks noGrp="1"/>
          </p:cNvSpPr>
          <p:nvPr>
            <p:ph idx="1"/>
          </p:nvPr>
        </p:nvSpPr>
        <p:spPr>
          <a:xfrm>
            <a:off x="1189038" y="2304317"/>
            <a:ext cx="5000470" cy="3422650"/>
          </a:xfrm>
        </p:spPr>
        <p:txBody>
          <a:bodyPr/>
          <a:lstStyle/>
          <a:p>
            <a:pPr>
              <a:lnSpc>
                <a:spcPct val="100000"/>
              </a:lnSpc>
            </a:pPr>
            <a:r>
              <a:rPr lang="en-US" sz="2400" b="1" dirty="0">
                <a:latin typeface="Segoe UI" charset="0"/>
                <a:ea typeface="Segoe UI" charset="0"/>
                <a:cs typeface="Segoe UI" charset="0"/>
              </a:rPr>
              <a:t>Renderers</a:t>
            </a:r>
            <a:br>
              <a:rPr lang="en-US" sz="2400" dirty="0">
                <a:latin typeface="Segoe UI" charset="0"/>
                <a:ea typeface="Segoe UI" charset="0"/>
                <a:cs typeface="Segoe UI" charset="0"/>
              </a:rPr>
            </a:br>
            <a:r>
              <a:rPr lang="en-US" sz="2000" dirty="0">
                <a:latin typeface="Segoe UI" charset="0"/>
                <a:ea typeface="Segoe UI" charset="0"/>
                <a:cs typeface="Segoe UI" charset="0"/>
              </a:rPr>
              <a:t>Used to style controls at </a:t>
            </a:r>
            <a:br>
              <a:rPr lang="en-US" sz="2000" dirty="0">
                <a:latin typeface="Segoe UI" charset="0"/>
                <a:ea typeface="Segoe UI" charset="0"/>
                <a:cs typeface="Segoe UI" charset="0"/>
              </a:rPr>
            </a:br>
            <a:r>
              <a:rPr lang="en-US" sz="2000" dirty="0">
                <a:latin typeface="Segoe UI" charset="0"/>
                <a:ea typeface="Segoe UI" charset="0"/>
                <a:cs typeface="Segoe UI" charset="0"/>
              </a:rPr>
              <a:t>“global” or “class” level</a:t>
            </a:r>
          </a:p>
          <a:p>
            <a:pPr>
              <a:lnSpc>
                <a:spcPct val="100000"/>
              </a:lnSpc>
            </a:pPr>
            <a:r>
              <a:rPr lang="en-US" sz="2400" b="1" dirty="0">
                <a:latin typeface="Segoe UI" charset="0"/>
                <a:ea typeface="Segoe UI" charset="0"/>
                <a:cs typeface="Segoe UI" charset="0"/>
              </a:rPr>
              <a:t>Effects</a:t>
            </a:r>
            <a:br>
              <a:rPr lang="en-US" sz="2400" dirty="0">
                <a:latin typeface="Segoe UI" charset="0"/>
                <a:ea typeface="Segoe UI" charset="0"/>
                <a:cs typeface="Segoe UI" charset="0"/>
              </a:rPr>
            </a:br>
            <a:r>
              <a:rPr lang="en-US" sz="2000" dirty="0">
                <a:latin typeface="Segoe UI" charset="0"/>
                <a:ea typeface="Segoe UI" charset="0"/>
                <a:cs typeface="Segoe UI" charset="0"/>
              </a:rPr>
              <a:t>Used to style controls or apply </a:t>
            </a:r>
            <a:br>
              <a:rPr lang="en-US" sz="2000" dirty="0">
                <a:latin typeface="Segoe UI" charset="0"/>
                <a:ea typeface="Segoe UI" charset="0"/>
                <a:cs typeface="Segoe UI" charset="0"/>
              </a:rPr>
            </a:br>
            <a:r>
              <a:rPr lang="en-US" sz="2000" dirty="0">
                <a:latin typeface="Segoe UI" charset="0"/>
                <a:ea typeface="Segoe UI" charset="0"/>
                <a:cs typeface="Segoe UI" charset="0"/>
              </a:rPr>
              <a:t>behavior on a case-by case basis</a:t>
            </a:r>
          </a:p>
          <a:p>
            <a:pPr>
              <a:lnSpc>
                <a:spcPct val="100000"/>
              </a:lnSpc>
            </a:pPr>
            <a:r>
              <a:rPr lang="en-US" sz="2400" b="1" dirty="0">
                <a:latin typeface="Segoe UI" charset="0"/>
                <a:ea typeface="Segoe UI" charset="0"/>
                <a:cs typeface="Segoe UI" charset="0"/>
              </a:rPr>
              <a:t>Dependency Services</a:t>
            </a:r>
            <a:br>
              <a:rPr lang="en-US" sz="2400" dirty="0">
                <a:latin typeface="Segoe UI" charset="0"/>
                <a:ea typeface="Segoe UI" charset="0"/>
                <a:cs typeface="Segoe UI" charset="0"/>
              </a:rPr>
            </a:br>
            <a:r>
              <a:rPr lang="en-US" sz="2000" dirty="0">
                <a:latin typeface="Segoe UI" charset="0"/>
                <a:ea typeface="Segoe UI" charset="0"/>
                <a:cs typeface="Segoe UI" charset="0"/>
              </a:rPr>
              <a:t>Used to “inject” platform-specific services into shared code via an “interface”</a:t>
            </a:r>
          </a:p>
        </p:txBody>
      </p:sp>
      <p:sp>
        <p:nvSpPr>
          <p:cNvPr id="16" name="Rectangle 15"/>
          <p:cNvSpPr/>
          <p:nvPr/>
        </p:nvSpPr>
        <p:spPr>
          <a:xfrm>
            <a:off x="6064324" y="2983070"/>
            <a:ext cx="1432195" cy="289286"/>
          </a:xfrm>
          <a:prstGeom prst="rect">
            <a:avLst/>
          </a:prstGeom>
          <a:solidFill>
            <a:schemeClr val="accent1"/>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sp>
        <p:nvSpPr>
          <p:cNvPr id="17" name="Rectangle 16"/>
          <p:cNvSpPr/>
          <p:nvPr/>
        </p:nvSpPr>
        <p:spPr>
          <a:xfrm>
            <a:off x="7813203" y="2983070"/>
            <a:ext cx="1432195" cy="289286"/>
          </a:xfrm>
          <a:prstGeom prst="rect">
            <a:avLst/>
          </a:prstGeom>
          <a:solidFill>
            <a:schemeClr val="accent2"/>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sp>
        <p:nvSpPr>
          <p:cNvPr id="18" name="Rectangle 17"/>
          <p:cNvSpPr/>
          <p:nvPr/>
        </p:nvSpPr>
        <p:spPr>
          <a:xfrm>
            <a:off x="9562082" y="2983070"/>
            <a:ext cx="1432195" cy="289286"/>
          </a:xfrm>
          <a:prstGeom prst="rect">
            <a:avLst/>
          </a:prstGeom>
          <a:solidFill>
            <a:schemeClr val="accent3"/>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sp>
        <p:nvSpPr>
          <p:cNvPr id="19" name="Rectangle 18"/>
          <p:cNvSpPr/>
          <p:nvPr/>
        </p:nvSpPr>
        <p:spPr>
          <a:xfrm>
            <a:off x="6064322" y="3416008"/>
            <a:ext cx="4916309" cy="697638"/>
          </a:xfrm>
          <a:prstGeom prst="rect">
            <a:avLst/>
          </a:prstGeom>
          <a:solidFill>
            <a:schemeClr val="accent4"/>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latin typeface="Segoe UI" panose="020B0502040204020203" pitchFamily="34" charset="0"/>
                <a:cs typeface="Segoe UI" panose="020B0502040204020203" pitchFamily="34" charset="0"/>
              </a:rPr>
              <a:t>Shared Logic (C#)</a:t>
            </a:r>
          </a:p>
        </p:txBody>
      </p:sp>
      <p:sp>
        <p:nvSpPr>
          <p:cNvPr id="20" name="Rectangle 19"/>
          <p:cNvSpPr/>
          <p:nvPr/>
        </p:nvSpPr>
        <p:spPr bwMode="auto">
          <a:xfrm>
            <a:off x="6064322" y="4257297"/>
            <a:ext cx="1514101" cy="1234107"/>
          </a:xfrm>
          <a:prstGeom prst="rect">
            <a:avLst/>
          </a:prstGeom>
          <a:solidFill>
            <a:schemeClr val="accent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iOS platform services</a:t>
            </a:r>
          </a:p>
        </p:txBody>
      </p:sp>
      <p:sp>
        <p:nvSpPr>
          <p:cNvPr id="21" name="Rectangle 20"/>
          <p:cNvSpPr/>
          <p:nvPr/>
        </p:nvSpPr>
        <p:spPr bwMode="auto">
          <a:xfrm>
            <a:off x="7762742" y="4257297"/>
            <a:ext cx="1516785" cy="1256884"/>
          </a:xfrm>
          <a:prstGeom prst="rect">
            <a:avLst/>
          </a:prstGeom>
          <a:solidFill>
            <a:schemeClr val="accent2"/>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Android platform services</a:t>
            </a:r>
          </a:p>
        </p:txBody>
      </p:sp>
      <p:sp>
        <p:nvSpPr>
          <p:cNvPr id="22" name="Rectangle 21"/>
          <p:cNvSpPr/>
          <p:nvPr/>
        </p:nvSpPr>
        <p:spPr bwMode="auto">
          <a:xfrm>
            <a:off x="9463846" y="4257297"/>
            <a:ext cx="1516785" cy="1256884"/>
          </a:xfrm>
          <a:prstGeom prst="rect">
            <a:avLst/>
          </a:prstGeom>
          <a:solidFill>
            <a:schemeClr val="accent3"/>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Windows platform services</a:t>
            </a:r>
          </a:p>
        </p:txBody>
      </p:sp>
      <p:pic>
        <p:nvPicPr>
          <p:cNvPr id="23" name="Picture 22"/>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9968830" y="2317537"/>
            <a:ext cx="506816" cy="502166"/>
          </a:xfrm>
          <a:prstGeom prst="rect">
            <a:avLst/>
          </a:prstGeom>
        </p:spPr>
      </p:pic>
      <p:pic>
        <p:nvPicPr>
          <p:cNvPr id="24" name="Picture 23"/>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sharpenSoften amount="50000"/>
                    </a14:imgEffect>
                    <a14:imgEffect>
                      <a14:saturation sat="0"/>
                    </a14:imgEffect>
                    <a14:imgEffect>
                      <a14:brightnessContrast bright="-40000" contrast="40000"/>
                    </a14:imgEffect>
                  </a14:imgLayer>
                </a14:imgProps>
              </a:ext>
            </a:extLst>
          </a:blip>
          <a:stretch>
            <a:fillRect/>
          </a:stretch>
        </p:blipFill>
        <p:spPr>
          <a:xfrm>
            <a:off x="8273423" y="2258104"/>
            <a:ext cx="527343" cy="621033"/>
          </a:xfrm>
          <a:prstGeom prst="rect">
            <a:avLst/>
          </a:prstGeom>
        </p:spPr>
      </p:pic>
      <p:pic>
        <p:nvPicPr>
          <p:cNvPr id="25" name="Picture 24"/>
          <p:cNvPicPr>
            <a:picLocks noChangeAspect="1"/>
          </p:cNvPicPr>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6565619" y="2303047"/>
            <a:ext cx="429604" cy="531147"/>
          </a:xfrm>
          <a:prstGeom prst="rect">
            <a:avLst/>
          </a:prstGeom>
        </p:spPr>
      </p:pic>
    </p:spTree>
    <p:extLst>
      <p:ext uri="{BB962C8B-B14F-4D97-AF65-F5344CB8AC3E}">
        <p14:creationId xmlns:p14="http://schemas.microsoft.com/office/powerpoint/2010/main" val="1997159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a:t>Renderers</a:t>
            </a:r>
            <a:endParaRPr lang="en-US" altLang="en-US" dirty="0"/>
          </a:p>
        </p:txBody>
      </p:sp>
      <p:sp>
        <p:nvSpPr>
          <p:cNvPr id="5" name="Rectangle 4"/>
          <p:cNvSpPr/>
          <p:nvPr/>
        </p:nvSpPr>
        <p:spPr bwMode="auto">
          <a:xfrm>
            <a:off x="3993700" y="2048675"/>
            <a:ext cx="1514101" cy="1157125"/>
          </a:xfrm>
          <a:prstGeom prst="rect">
            <a:avLst/>
          </a:prstGeom>
          <a:solidFill>
            <a:srgbClr val="FFCA08"/>
          </a:solidFill>
          <a:ln>
            <a:solidFill>
              <a:schemeClr val="tx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 Custom Renderer</a:t>
            </a:r>
          </a:p>
        </p:txBody>
      </p:sp>
      <p:sp>
        <p:nvSpPr>
          <p:cNvPr id="6" name="Rectangle 5"/>
          <p:cNvSpPr/>
          <p:nvPr/>
        </p:nvSpPr>
        <p:spPr bwMode="auto">
          <a:xfrm>
            <a:off x="3993700" y="3327000"/>
            <a:ext cx="1516785" cy="1178481"/>
          </a:xfrm>
          <a:prstGeom prst="rect">
            <a:avLst/>
          </a:prstGeom>
          <a:solidFill>
            <a:srgbClr val="F8931D"/>
          </a:solidFill>
          <a:ln>
            <a:solidFill>
              <a:schemeClr val="tx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 Custom Renderer</a:t>
            </a:r>
          </a:p>
        </p:txBody>
      </p:sp>
      <p:sp>
        <p:nvSpPr>
          <p:cNvPr id="7" name="Rectangle 6"/>
          <p:cNvSpPr/>
          <p:nvPr/>
        </p:nvSpPr>
        <p:spPr bwMode="auto">
          <a:xfrm>
            <a:off x="3993700" y="4607960"/>
            <a:ext cx="1516785" cy="1178481"/>
          </a:xfrm>
          <a:prstGeom prst="rect">
            <a:avLst/>
          </a:prstGeom>
          <a:solidFill>
            <a:srgbClr val="CE8D3E"/>
          </a:solidFill>
          <a:ln>
            <a:solidFill>
              <a:schemeClr val="tx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lumMod val="95000"/>
                    <a:lumOff val="5000"/>
                  </a:schemeClr>
                </a:solidFill>
                <a:ea typeface="Segoe UI" pitchFamily="34" charset="0"/>
                <a:cs typeface="Segoe UI" pitchFamily="34" charset="0"/>
              </a:rPr>
              <a:t> Custom Renderer</a:t>
            </a:r>
          </a:p>
        </p:txBody>
      </p:sp>
      <p:grpSp>
        <p:nvGrpSpPr>
          <p:cNvPr id="8" name="Group 7"/>
          <p:cNvGrpSpPr/>
          <p:nvPr/>
        </p:nvGrpSpPr>
        <p:grpSpPr>
          <a:xfrm>
            <a:off x="8330432" y="2504550"/>
            <a:ext cx="2295663" cy="2843267"/>
            <a:chOff x="8781910" y="2797381"/>
            <a:chExt cx="2295663" cy="2843267"/>
          </a:xfrm>
          <a:solidFill>
            <a:schemeClr val="accent5"/>
          </a:solidFill>
        </p:grpSpPr>
        <p:sp>
          <p:nvSpPr>
            <p:cNvPr id="9" name="Rectangle 8"/>
            <p:cNvSpPr/>
            <p:nvPr/>
          </p:nvSpPr>
          <p:spPr bwMode="auto">
            <a:xfrm>
              <a:off x="8781910" y="2797381"/>
              <a:ext cx="2295663" cy="313718"/>
            </a:xfrm>
            <a:prstGeom prst="rect">
              <a:avLst/>
            </a:prstGeom>
            <a:grp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8781910" y="5326930"/>
              <a:ext cx="2295663" cy="313718"/>
            </a:xfrm>
            <a:prstGeom prst="rect">
              <a:avLst/>
            </a:prstGeom>
            <a:grp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8781910" y="4062156"/>
              <a:ext cx="2295663" cy="313718"/>
            </a:xfrm>
            <a:prstGeom prst="rect">
              <a:avLst/>
            </a:prstGeom>
            <a:grp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p:cNvSpPr/>
          <p:nvPr/>
        </p:nvSpPr>
        <p:spPr bwMode="auto">
          <a:xfrm>
            <a:off x="1521553" y="2606879"/>
            <a:ext cx="1667013" cy="109061"/>
          </a:xfrm>
          <a:prstGeom prst="rect">
            <a:avLst/>
          </a:prstGeom>
          <a:solidFill>
            <a:srgbClr val="FFCA08"/>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1521553" y="5136428"/>
            <a:ext cx="1667013" cy="109061"/>
          </a:xfrm>
          <a:prstGeom prst="rect">
            <a:avLst/>
          </a:prstGeom>
          <a:solidFill>
            <a:schemeClr val="accent3"/>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521553" y="3871654"/>
            <a:ext cx="1667013" cy="109061"/>
          </a:xfrm>
          <a:prstGeom prst="rect">
            <a:avLst/>
          </a:prstGeom>
          <a:solidFill>
            <a:schemeClr val="accent2"/>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a:xfrm>
            <a:off x="6315621" y="2048674"/>
            <a:ext cx="1209676" cy="3737767"/>
          </a:xfrm>
          <a:prstGeom prst="rect">
            <a:avLst/>
          </a:prstGeom>
          <a:solidFill>
            <a:schemeClr val="accent4"/>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Shared UI</a:t>
            </a:r>
            <a:br>
              <a:rPr lang="en-US" sz="1600" dirty="0">
                <a:latin typeface="Segoe UI" panose="020B0502040204020203" pitchFamily="34" charset="0"/>
                <a:cs typeface="Segoe UI" panose="020B0502040204020203" pitchFamily="34" charset="0"/>
              </a:rPr>
            </a:br>
            <a:r>
              <a:rPr lang="en-US" sz="1600" dirty="0">
                <a:latin typeface="Segoe UI" panose="020B0502040204020203" pitchFamily="34" charset="0"/>
                <a:cs typeface="Segoe UI" panose="020B0502040204020203" pitchFamily="34" charset="0"/>
              </a:rPr>
              <a:t>(XAML)</a:t>
            </a:r>
          </a:p>
        </p:txBody>
      </p:sp>
      <p:sp>
        <p:nvSpPr>
          <p:cNvPr id="17" name="Arrow: Left 25"/>
          <p:cNvSpPr/>
          <p:nvPr/>
        </p:nvSpPr>
        <p:spPr bwMode="auto">
          <a:xfrm flipH="1">
            <a:off x="3325534" y="3636455"/>
            <a:ext cx="531198" cy="579458"/>
          </a:xfrm>
          <a:prstGeom prst="lef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Left 26"/>
          <p:cNvSpPr/>
          <p:nvPr/>
        </p:nvSpPr>
        <p:spPr bwMode="auto">
          <a:xfrm flipH="1">
            <a:off x="5647454" y="3636455"/>
            <a:ext cx="531198" cy="579458"/>
          </a:xfrm>
          <a:prstGeom prst="lef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Arrow: Left 28"/>
          <p:cNvSpPr/>
          <p:nvPr/>
        </p:nvSpPr>
        <p:spPr bwMode="auto">
          <a:xfrm flipH="1">
            <a:off x="7662266" y="3658314"/>
            <a:ext cx="531198" cy="579458"/>
          </a:xfrm>
          <a:prstGeom prst="lef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20828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dirty="0"/>
              <a:t>Implementing a Renderer</a:t>
            </a:r>
            <a:endParaRPr lang="en-US" altLang="en-US" dirty="0"/>
          </a:p>
        </p:txBody>
      </p:sp>
      <p:sp>
        <p:nvSpPr>
          <p:cNvPr id="20482" name="Content Placeholder 2"/>
          <p:cNvSpPr>
            <a:spLocks noGrp="1"/>
          </p:cNvSpPr>
          <p:nvPr>
            <p:ph idx="1"/>
          </p:nvPr>
        </p:nvSpPr>
        <p:spPr>
          <a:xfrm>
            <a:off x="1189038" y="2227263"/>
            <a:ext cx="4500562" cy="3422650"/>
          </a:xfrm>
        </p:spPr>
        <p:txBody>
          <a:bodyPr/>
          <a:lstStyle/>
          <a:p>
            <a:r>
              <a:rPr lang="en-US" dirty="0"/>
              <a:t>Create a class in each supported platform-specific project</a:t>
            </a:r>
          </a:p>
          <a:p>
            <a:r>
              <a:rPr lang="en-US" dirty="0"/>
              <a:t>Write platform-specific code in each project</a:t>
            </a:r>
          </a:p>
          <a:p>
            <a:r>
              <a:rPr lang="en-US" dirty="0"/>
              <a:t>Target a specific parent class type</a:t>
            </a:r>
          </a:p>
          <a:p>
            <a:r>
              <a:rPr lang="en-US" dirty="0"/>
              <a:t>Programmatically export the renderer</a:t>
            </a:r>
          </a:p>
        </p:txBody>
      </p:sp>
      <p:sp>
        <p:nvSpPr>
          <p:cNvPr id="20483" name="Content Placeholder 3"/>
          <p:cNvSpPr>
            <a:spLocks noGrp="1"/>
          </p:cNvSpPr>
          <p:nvPr>
            <p:ph idx="13"/>
          </p:nvPr>
        </p:nvSpPr>
        <p:spPr>
          <a:xfrm>
            <a:off x="6543675" y="2227263"/>
            <a:ext cx="4500563" cy="3422650"/>
          </a:xfrm>
        </p:spPr>
        <p:txBody>
          <a:bodyPr/>
          <a:lstStyle/>
          <a:p>
            <a:pPr marL="0" indent="0">
              <a:spcBef>
                <a:spcPts val="600"/>
              </a:spcBef>
              <a:buNone/>
            </a:pPr>
            <a:r>
              <a:rPr lang="en-US" sz="1200" dirty="0">
                <a:latin typeface="Lucida Console" charset="0"/>
                <a:ea typeface="Lucida Console" charset="0"/>
                <a:cs typeface="Lucida Console" charset="0"/>
              </a:rPr>
              <a:t>[assembly: </a:t>
            </a:r>
            <a:r>
              <a:rPr lang="en-US" sz="1200" b="1" dirty="0" err="1">
                <a:latin typeface="Lucida Console" charset="0"/>
                <a:ea typeface="Lucida Console" charset="0"/>
                <a:cs typeface="Lucida Console" charset="0"/>
              </a:rPr>
              <a:t>ExportRenderer</a:t>
            </a:r>
            <a:r>
              <a:rPr lang="en-US" sz="1200" dirty="0">
                <a:latin typeface="Lucida Console" charset="0"/>
                <a:ea typeface="Lucida Console" charset="0"/>
                <a:cs typeface="Lucida Console" charset="0"/>
              </a:rPr>
              <a:t>(</a:t>
            </a:r>
            <a:r>
              <a:rPr lang="en-US" sz="1200" dirty="0" err="1">
                <a:latin typeface="Lucida Console" charset="0"/>
                <a:ea typeface="Lucida Console" charset="0"/>
                <a:cs typeface="Lucida Console" charset="0"/>
              </a:rPr>
              <a:t>typeof</a:t>
            </a:r>
            <a:r>
              <a:rPr lang="en-US" sz="1200" dirty="0">
                <a:latin typeface="Lucida Console" charset="0"/>
                <a:ea typeface="Lucida Console" charset="0"/>
                <a:cs typeface="Lucida Console" charset="0"/>
              </a:rPr>
              <a:t>(</a:t>
            </a:r>
            <a:r>
              <a:rPr lang="en-US" sz="1200" dirty="0" err="1">
                <a:latin typeface="Lucida Console" charset="0"/>
                <a:ea typeface="Lucida Console" charset="0"/>
                <a:cs typeface="Lucida Console" charset="0"/>
              </a:rPr>
              <a:t>Xamarin.Forms.</a:t>
            </a:r>
            <a:r>
              <a:rPr lang="en-US" sz="1200" b="1" dirty="0" err="1">
                <a:latin typeface="Lucida Console" charset="0"/>
                <a:ea typeface="Lucida Console" charset="0"/>
                <a:cs typeface="Lucida Console" charset="0"/>
              </a:rPr>
              <a:t>ProgressBar</a:t>
            </a:r>
            <a:r>
              <a:rPr lang="en-US" sz="1200" dirty="0">
                <a:latin typeface="Lucida Console" charset="0"/>
                <a:ea typeface="Lucida Console" charset="0"/>
                <a:cs typeface="Lucida Console" charset="0"/>
              </a:rPr>
              <a:t>), </a:t>
            </a:r>
            <a:r>
              <a:rPr lang="en-US" sz="1200" dirty="0" err="1">
                <a:latin typeface="Lucida Console" charset="0"/>
                <a:ea typeface="Lucida Console" charset="0"/>
                <a:cs typeface="Lucida Console" charset="0"/>
              </a:rPr>
              <a:t>typeof</a:t>
            </a:r>
            <a:r>
              <a:rPr lang="en-US" sz="1200" dirty="0">
                <a:latin typeface="Lucida Console" charset="0"/>
                <a:ea typeface="Lucida Console" charset="0"/>
                <a:cs typeface="Lucida Console" charset="0"/>
              </a:rPr>
              <a:t>(</a:t>
            </a:r>
            <a:r>
              <a:rPr lang="en-US" sz="1200" b="1" dirty="0" err="1">
                <a:latin typeface="Lucida Console" charset="0"/>
                <a:ea typeface="Lucida Console" charset="0"/>
                <a:cs typeface="Lucida Console" charset="0"/>
              </a:rPr>
              <a:t>FuelRenderer</a:t>
            </a:r>
            <a:r>
              <a:rPr lang="en-US" sz="1200" dirty="0">
                <a:latin typeface="Lucida Console" charset="0"/>
                <a:ea typeface="Lucida Console" charset="0"/>
                <a:cs typeface="Lucida Console" charset="0"/>
              </a:rPr>
              <a:t>))]</a:t>
            </a:r>
          </a:p>
          <a:p>
            <a:pPr marL="0" indent="0">
              <a:spcBef>
                <a:spcPts val="600"/>
              </a:spcBef>
              <a:buNone/>
            </a:pPr>
            <a:r>
              <a:rPr lang="en-US" sz="1200" dirty="0">
                <a:latin typeface="Lucida Console" charset="0"/>
                <a:ea typeface="Lucida Console" charset="0"/>
                <a:cs typeface="Lucida Console" charset="0"/>
              </a:rPr>
              <a:t>namespace </a:t>
            </a:r>
            <a:r>
              <a:rPr lang="en-US" sz="1200" dirty="0" err="1">
                <a:latin typeface="Lucida Console" charset="0"/>
                <a:ea typeface="Lucida Console" charset="0"/>
                <a:cs typeface="Lucida Console" charset="0"/>
              </a:rPr>
              <a:t>DroneLander.Droid.Renderers</a:t>
            </a:r>
            <a:endParaRPr lang="en-US" sz="1200" dirty="0">
              <a:latin typeface="Lucida Console" charset="0"/>
              <a:ea typeface="Lucida Console" charset="0"/>
              <a:cs typeface="Lucida Console" charset="0"/>
            </a:endParaRPr>
          </a:p>
          <a:p>
            <a:pPr marL="0" indent="0">
              <a:spcBef>
                <a:spcPts val="600"/>
              </a:spcBef>
              <a:buNone/>
            </a:pPr>
            <a:r>
              <a:rPr lang="en-US" sz="1200" dirty="0">
                <a:latin typeface="Lucida Console" charset="0"/>
                <a:ea typeface="Lucida Console" charset="0"/>
                <a:cs typeface="Lucida Console" charset="0"/>
              </a:rPr>
              <a:t>{</a:t>
            </a:r>
          </a:p>
          <a:p>
            <a:pPr marL="0" indent="0">
              <a:spcBef>
                <a:spcPts val="600"/>
              </a:spcBef>
              <a:buNone/>
            </a:pPr>
            <a:r>
              <a:rPr lang="en-US" sz="1200" dirty="0">
                <a:latin typeface="Lucida Console" charset="0"/>
                <a:ea typeface="Lucida Console" charset="0"/>
                <a:cs typeface="Lucida Console" charset="0"/>
              </a:rPr>
              <a:t>    public class </a:t>
            </a:r>
            <a:r>
              <a:rPr lang="en-US" sz="1200" dirty="0" err="1">
                <a:latin typeface="Lucida Console" charset="0"/>
                <a:ea typeface="Lucida Console" charset="0"/>
                <a:cs typeface="Lucida Console" charset="0"/>
              </a:rPr>
              <a:t>FuelRenderer</a:t>
            </a:r>
            <a:r>
              <a:rPr lang="en-US" sz="1200" dirty="0">
                <a:latin typeface="Lucida Console" charset="0"/>
                <a:ea typeface="Lucida Console" charset="0"/>
                <a:cs typeface="Lucida Console" charset="0"/>
              </a:rPr>
              <a:t> : </a:t>
            </a:r>
            <a:r>
              <a:rPr lang="en-US" sz="1200" dirty="0" err="1">
                <a:latin typeface="Lucida Console" charset="0"/>
                <a:ea typeface="Lucida Console" charset="0"/>
                <a:cs typeface="Lucida Console" charset="0"/>
              </a:rPr>
              <a:t>ProgressBarRenderer</a:t>
            </a:r>
            <a:endParaRPr lang="en-US" sz="1200" dirty="0">
              <a:latin typeface="Lucida Console" charset="0"/>
              <a:ea typeface="Lucida Console" charset="0"/>
              <a:cs typeface="Lucida Console" charset="0"/>
            </a:endParaRPr>
          </a:p>
          <a:p>
            <a:pPr marL="0" indent="0">
              <a:spcBef>
                <a:spcPts val="600"/>
              </a:spcBef>
              <a:buNone/>
            </a:pPr>
            <a:r>
              <a:rPr lang="en-US" sz="1200" dirty="0">
                <a:latin typeface="Lucida Console" charset="0"/>
                <a:ea typeface="Lucida Console" charset="0"/>
                <a:cs typeface="Lucida Console" charset="0"/>
              </a:rPr>
              <a:t>    {</a:t>
            </a:r>
          </a:p>
          <a:p>
            <a:pPr marL="0" indent="0">
              <a:spcBef>
                <a:spcPts val="600"/>
              </a:spcBef>
              <a:buNone/>
            </a:pPr>
            <a:r>
              <a:rPr lang="en-US" sz="1200" dirty="0">
                <a:latin typeface="Lucida Console" charset="0"/>
                <a:ea typeface="Lucida Console" charset="0"/>
                <a:cs typeface="Lucida Console" charset="0"/>
              </a:rPr>
              <a:t>       	.</a:t>
            </a:r>
          </a:p>
          <a:p>
            <a:pPr marL="0" indent="0">
              <a:spcBef>
                <a:spcPts val="600"/>
              </a:spcBef>
              <a:buNone/>
            </a:pPr>
            <a:r>
              <a:rPr lang="en-US" sz="1200" dirty="0">
                <a:latin typeface="Lucida Console" charset="0"/>
                <a:ea typeface="Lucida Console" charset="0"/>
                <a:cs typeface="Lucida Console" charset="0"/>
              </a:rPr>
              <a:t>	.</a:t>
            </a:r>
          </a:p>
          <a:p>
            <a:pPr marL="0" indent="0">
              <a:spcBef>
                <a:spcPts val="600"/>
              </a:spcBef>
              <a:buNone/>
            </a:pPr>
            <a:r>
              <a:rPr lang="en-US" sz="1200" dirty="0">
                <a:latin typeface="Lucida Console" charset="0"/>
                <a:ea typeface="Lucida Console" charset="0"/>
                <a:cs typeface="Lucida Console" charset="0"/>
              </a:rPr>
              <a:t>	.</a:t>
            </a:r>
          </a:p>
          <a:p>
            <a:pPr marL="0" indent="0">
              <a:spcBef>
                <a:spcPts val="600"/>
              </a:spcBef>
              <a:buNone/>
            </a:pPr>
            <a:r>
              <a:rPr lang="en-US" sz="1200" dirty="0">
                <a:latin typeface="Lucida Console" charset="0"/>
                <a:ea typeface="Lucida Console" charset="0"/>
                <a:cs typeface="Lucida Console" charset="0"/>
              </a:rPr>
              <a:t>                </a:t>
            </a:r>
          </a:p>
          <a:p>
            <a:pPr marL="0" indent="0">
              <a:spcBef>
                <a:spcPts val="600"/>
              </a:spcBef>
              <a:buNone/>
            </a:pPr>
            <a:r>
              <a:rPr lang="en-US" sz="1200" dirty="0">
                <a:latin typeface="Lucida Console" charset="0"/>
                <a:ea typeface="Lucida Console" charset="0"/>
                <a:cs typeface="Lucida Console" charset="0"/>
              </a:rPr>
              <a:t>    }</a:t>
            </a:r>
          </a:p>
          <a:p>
            <a:pPr marL="0" indent="0">
              <a:spcBef>
                <a:spcPts val="600"/>
              </a:spcBef>
              <a:buNone/>
            </a:pPr>
            <a:r>
              <a:rPr lang="en-US" sz="1200" dirty="0">
                <a:latin typeface="Lucida Console" charset="0"/>
                <a:ea typeface="Lucida Console" charset="0"/>
                <a:cs typeface="Lucida Console" charset="0"/>
              </a:rPr>
              <a:t>}</a:t>
            </a:r>
          </a:p>
        </p:txBody>
      </p:sp>
    </p:spTree>
    <p:extLst>
      <p:ext uri="{BB962C8B-B14F-4D97-AF65-F5344CB8AC3E}">
        <p14:creationId xmlns:p14="http://schemas.microsoft.com/office/powerpoint/2010/main" val="768045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a:t>Effects</a:t>
            </a:r>
            <a:endParaRPr lang="en-US" altLang="en-US" dirty="0"/>
          </a:p>
        </p:txBody>
      </p:sp>
      <p:sp>
        <p:nvSpPr>
          <p:cNvPr id="14" name="Content Placeholder 2"/>
          <p:cNvSpPr>
            <a:spLocks noGrp="1"/>
          </p:cNvSpPr>
          <p:nvPr>
            <p:ph idx="1"/>
          </p:nvPr>
        </p:nvSpPr>
        <p:spPr>
          <a:xfrm>
            <a:off x="1189038" y="2304317"/>
            <a:ext cx="4690965" cy="3422650"/>
          </a:xfrm>
        </p:spPr>
        <p:txBody>
          <a:bodyPr/>
          <a:lstStyle/>
          <a:p>
            <a:pPr marL="342900" indent="-342900">
              <a:lnSpc>
                <a:spcPct val="100000"/>
              </a:lnSpc>
              <a:spcBef>
                <a:spcPts val="600"/>
              </a:spcBef>
              <a:buFont typeface="Arial" charset="0"/>
              <a:buChar char="•"/>
            </a:pPr>
            <a:r>
              <a:rPr lang="en-US" sz="2000" spc="-100" dirty="0">
                <a:latin typeface="Segoe UI" charset="0"/>
                <a:ea typeface="Segoe UI" charset="0"/>
                <a:cs typeface="Segoe UI" charset="0"/>
              </a:rPr>
              <a:t>An effect is recommended when changing the properties of a platform-specific control will achieve the desired result.</a:t>
            </a:r>
          </a:p>
          <a:p>
            <a:pPr marL="342900" indent="-342900">
              <a:lnSpc>
                <a:spcPct val="100000"/>
              </a:lnSpc>
              <a:spcBef>
                <a:spcPts val="600"/>
              </a:spcBef>
              <a:buFont typeface="Arial" charset="0"/>
              <a:buChar char="•"/>
            </a:pPr>
            <a:r>
              <a:rPr lang="en-US" sz="2000" dirty="0">
                <a:latin typeface="Segoe UI" charset="0"/>
                <a:ea typeface="Segoe UI" charset="0"/>
                <a:cs typeface="Segoe UI" charset="0"/>
              </a:rPr>
              <a:t>A custom renderer is required when there's a need to override methods </a:t>
            </a:r>
            <a:br>
              <a:rPr lang="en-US" sz="2000" dirty="0">
                <a:latin typeface="Segoe UI" charset="0"/>
                <a:ea typeface="Segoe UI" charset="0"/>
                <a:cs typeface="Segoe UI" charset="0"/>
              </a:rPr>
            </a:br>
            <a:r>
              <a:rPr lang="en-US" sz="2000" dirty="0">
                <a:latin typeface="Segoe UI" charset="0"/>
                <a:ea typeface="Segoe UI" charset="0"/>
                <a:cs typeface="Segoe UI" charset="0"/>
              </a:rPr>
              <a:t>of a platform-specific control.</a:t>
            </a:r>
          </a:p>
          <a:p>
            <a:pPr marL="342900" indent="-342900">
              <a:lnSpc>
                <a:spcPct val="100000"/>
              </a:lnSpc>
              <a:spcBef>
                <a:spcPts val="600"/>
              </a:spcBef>
              <a:buFont typeface="Arial" charset="0"/>
              <a:buChar char="•"/>
            </a:pPr>
            <a:r>
              <a:rPr lang="en-US" sz="2000" dirty="0">
                <a:latin typeface="Segoe UI" charset="0"/>
                <a:ea typeface="Segoe UI" charset="0"/>
                <a:cs typeface="Segoe UI" charset="0"/>
              </a:rPr>
              <a:t>A custom renderer is required when there's a need to replace the </a:t>
            </a:r>
            <a:br>
              <a:rPr lang="en-US" sz="2000" dirty="0">
                <a:latin typeface="Segoe UI" charset="0"/>
                <a:ea typeface="Segoe UI" charset="0"/>
                <a:cs typeface="Segoe UI" charset="0"/>
              </a:rPr>
            </a:br>
            <a:r>
              <a:rPr lang="en-US" sz="2000" dirty="0">
                <a:latin typeface="Segoe UI" charset="0"/>
                <a:ea typeface="Segoe UI" charset="0"/>
                <a:cs typeface="Segoe UI" charset="0"/>
              </a:rPr>
              <a:t>platform-specific control that </a:t>
            </a:r>
            <a:br>
              <a:rPr lang="en-US" sz="2000" dirty="0">
                <a:latin typeface="Segoe UI" charset="0"/>
                <a:ea typeface="Segoe UI" charset="0"/>
                <a:cs typeface="Segoe UI" charset="0"/>
              </a:rPr>
            </a:br>
            <a:r>
              <a:rPr lang="en-US" sz="2000" dirty="0">
                <a:latin typeface="Segoe UI" charset="0"/>
                <a:ea typeface="Segoe UI" charset="0"/>
                <a:cs typeface="Segoe UI" charset="0"/>
              </a:rPr>
              <a:t>implements a </a:t>
            </a:r>
            <a:r>
              <a:rPr lang="en-US" sz="2000" dirty="0" err="1">
                <a:latin typeface="Segoe UI" charset="0"/>
                <a:ea typeface="Segoe UI" charset="0"/>
                <a:cs typeface="Segoe UI" charset="0"/>
              </a:rPr>
              <a:t>Xamarin</a:t>
            </a:r>
            <a:r>
              <a:rPr lang="en-US" sz="2000" dirty="0">
                <a:latin typeface="Segoe UI" charset="0"/>
                <a:ea typeface="Segoe UI" charset="0"/>
                <a:cs typeface="Segoe UI" charset="0"/>
              </a:rPr>
              <a:t> Forms control.</a:t>
            </a:r>
          </a:p>
        </p:txBody>
      </p:sp>
      <p:sp>
        <p:nvSpPr>
          <p:cNvPr id="26" name="Rectangle 25"/>
          <p:cNvSpPr/>
          <p:nvPr/>
        </p:nvSpPr>
        <p:spPr bwMode="auto">
          <a:xfrm>
            <a:off x="6157732" y="2270548"/>
            <a:ext cx="5033839" cy="60087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a:t>
            </a:r>
          </a:p>
        </p:txBody>
      </p:sp>
      <p:sp>
        <p:nvSpPr>
          <p:cNvPr id="37" name="Rectangle 36"/>
          <p:cNvSpPr/>
          <p:nvPr/>
        </p:nvSpPr>
        <p:spPr bwMode="auto">
          <a:xfrm>
            <a:off x="6157732" y="3025167"/>
            <a:ext cx="1597913" cy="717009"/>
          </a:xfrm>
          <a:prstGeom prst="rect">
            <a:avLst/>
          </a:prstGeom>
          <a:solidFill>
            <a:schemeClr val="accent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Effect (iOS)</a:t>
            </a:r>
          </a:p>
        </p:txBody>
      </p:sp>
      <p:sp>
        <p:nvSpPr>
          <p:cNvPr id="38" name="Rectangle 37"/>
          <p:cNvSpPr/>
          <p:nvPr/>
        </p:nvSpPr>
        <p:spPr bwMode="auto">
          <a:xfrm>
            <a:off x="7869992" y="3025167"/>
            <a:ext cx="1603615" cy="717009"/>
          </a:xfrm>
          <a:prstGeom prst="rect">
            <a:avLst/>
          </a:prstGeom>
          <a:solidFill>
            <a:schemeClr val="accent2"/>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Effect (Android)</a:t>
            </a:r>
          </a:p>
        </p:txBody>
      </p:sp>
      <p:sp>
        <p:nvSpPr>
          <p:cNvPr id="39" name="Rectangle 38"/>
          <p:cNvSpPr/>
          <p:nvPr/>
        </p:nvSpPr>
        <p:spPr bwMode="auto">
          <a:xfrm>
            <a:off x="9587956" y="3025167"/>
            <a:ext cx="1603615" cy="717009"/>
          </a:xfrm>
          <a:prstGeom prst="rect">
            <a:avLst/>
          </a:prstGeom>
          <a:solidFill>
            <a:schemeClr val="accent3"/>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Effect (Windows)</a:t>
            </a:r>
          </a:p>
        </p:txBody>
      </p:sp>
      <p:grpSp>
        <p:nvGrpSpPr>
          <p:cNvPr id="29" name="Group 28"/>
          <p:cNvGrpSpPr/>
          <p:nvPr/>
        </p:nvGrpSpPr>
        <p:grpSpPr>
          <a:xfrm>
            <a:off x="6157732" y="4775771"/>
            <a:ext cx="5033839" cy="717009"/>
            <a:chOff x="5093537" y="5505657"/>
            <a:chExt cx="6538071" cy="838201"/>
          </a:xfrm>
        </p:grpSpPr>
        <p:sp>
          <p:nvSpPr>
            <p:cNvPr id="34" name="Rectangle 33"/>
            <p:cNvSpPr/>
            <p:nvPr/>
          </p:nvSpPr>
          <p:spPr bwMode="auto">
            <a:xfrm>
              <a:off x="7321166" y="5505657"/>
              <a:ext cx="2082814" cy="838201"/>
            </a:xfrm>
            <a:prstGeom prst="rect">
              <a:avLst/>
            </a:prstGeom>
            <a:solidFill>
              <a:schemeClr val="bg1">
                <a:lumMod val="95000"/>
              </a:schemeClr>
            </a:solidFill>
            <a:ln>
              <a:solidFill>
                <a:schemeClr val="tx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lumMod val="50000"/>
                    </a:schemeClr>
                  </a:solidFill>
                  <a:ea typeface="Segoe UI" pitchFamily="34" charset="0"/>
                  <a:cs typeface="Segoe UI" pitchFamily="34" charset="0"/>
                </a:rPr>
                <a:t>Xamarin Android assemblies</a:t>
              </a:r>
            </a:p>
          </p:txBody>
        </p:sp>
        <p:sp>
          <p:nvSpPr>
            <p:cNvPr id="35" name="Rectangle 34"/>
            <p:cNvSpPr/>
            <p:nvPr/>
          </p:nvSpPr>
          <p:spPr bwMode="auto">
            <a:xfrm>
              <a:off x="9548794" y="5505657"/>
              <a:ext cx="2082814" cy="838201"/>
            </a:xfrm>
            <a:prstGeom prst="rect">
              <a:avLst/>
            </a:prstGeom>
            <a:solidFill>
              <a:schemeClr val="bg1">
                <a:lumMod val="95000"/>
              </a:schemeClr>
            </a:solidFill>
            <a:ln>
              <a:solidFill>
                <a:schemeClr val="tx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lumMod val="50000"/>
                    </a:schemeClr>
                  </a:solidFill>
                  <a:ea typeface="Segoe UI" pitchFamily="34" charset="0"/>
                  <a:cs typeface="Segoe UI" pitchFamily="34" charset="0"/>
                </a:rPr>
                <a:t>UWP assemblies</a:t>
              </a:r>
            </a:p>
          </p:txBody>
        </p:sp>
        <p:sp>
          <p:nvSpPr>
            <p:cNvPr id="36" name="Rectangle 35"/>
            <p:cNvSpPr/>
            <p:nvPr/>
          </p:nvSpPr>
          <p:spPr bwMode="auto">
            <a:xfrm>
              <a:off x="5093537" y="5505657"/>
              <a:ext cx="2082814" cy="838201"/>
            </a:xfrm>
            <a:prstGeom prst="rect">
              <a:avLst/>
            </a:prstGeom>
            <a:solidFill>
              <a:schemeClr val="bg1">
                <a:lumMod val="95000"/>
              </a:schemeClr>
            </a:solidFill>
            <a:ln>
              <a:solidFill>
                <a:schemeClr val="tx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lumMod val="50000"/>
                    </a:schemeClr>
                  </a:solidFill>
                  <a:ea typeface="Segoe UI" pitchFamily="34" charset="0"/>
                  <a:cs typeface="Segoe UI" pitchFamily="34" charset="0"/>
                </a:rPr>
                <a:t>Xamarin iOS assemblies</a:t>
              </a:r>
            </a:p>
          </p:txBody>
        </p:sp>
      </p:grpSp>
      <p:grpSp>
        <p:nvGrpSpPr>
          <p:cNvPr id="30" name="Group 29"/>
          <p:cNvGrpSpPr/>
          <p:nvPr/>
        </p:nvGrpSpPr>
        <p:grpSpPr>
          <a:xfrm>
            <a:off x="6157732" y="3900469"/>
            <a:ext cx="5033839" cy="717009"/>
            <a:chOff x="5093537" y="4482408"/>
            <a:chExt cx="6538071" cy="838201"/>
          </a:xfrm>
        </p:grpSpPr>
        <p:sp>
          <p:nvSpPr>
            <p:cNvPr id="31" name="Rectangle 30"/>
            <p:cNvSpPr/>
            <p:nvPr/>
          </p:nvSpPr>
          <p:spPr bwMode="auto">
            <a:xfrm>
              <a:off x="5093537" y="4482408"/>
              <a:ext cx="2075408" cy="838201"/>
            </a:xfrm>
            <a:prstGeom prst="rect">
              <a:avLst/>
            </a:prstGeom>
            <a:solidFill>
              <a:schemeClr val="bg1">
                <a:lumMod val="85000"/>
              </a:schemeClr>
            </a:solidFill>
            <a:ln>
              <a:solidFill>
                <a:schemeClr val="tx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lumMod val="50000"/>
                    </a:schemeClr>
                  </a:solidFill>
                  <a:ea typeface="Segoe UI" pitchFamily="34" charset="0"/>
                  <a:cs typeface="Segoe UI" pitchFamily="34" charset="0"/>
                </a:rPr>
                <a:t>Platform Effect</a:t>
              </a:r>
            </a:p>
          </p:txBody>
        </p:sp>
        <p:sp>
          <p:nvSpPr>
            <p:cNvPr id="32" name="Rectangle 31"/>
            <p:cNvSpPr/>
            <p:nvPr/>
          </p:nvSpPr>
          <p:spPr bwMode="auto">
            <a:xfrm>
              <a:off x="7317462" y="4482408"/>
              <a:ext cx="2082814" cy="838201"/>
            </a:xfrm>
            <a:prstGeom prst="rect">
              <a:avLst/>
            </a:prstGeom>
            <a:solidFill>
              <a:schemeClr val="bg1">
                <a:lumMod val="85000"/>
              </a:schemeClr>
            </a:solidFill>
            <a:ln>
              <a:solidFill>
                <a:schemeClr val="tx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lumMod val="50000"/>
                    </a:schemeClr>
                  </a:solidFill>
                  <a:ea typeface="Segoe UI" pitchFamily="34" charset="0"/>
                  <a:cs typeface="Segoe UI" pitchFamily="34" charset="0"/>
                </a:rPr>
                <a:t>Platform Effect</a:t>
              </a:r>
            </a:p>
          </p:txBody>
        </p:sp>
        <p:sp>
          <p:nvSpPr>
            <p:cNvPr id="33" name="Rectangle 32"/>
            <p:cNvSpPr/>
            <p:nvPr/>
          </p:nvSpPr>
          <p:spPr bwMode="auto">
            <a:xfrm>
              <a:off x="9548794" y="4482408"/>
              <a:ext cx="2082814" cy="838201"/>
            </a:xfrm>
            <a:prstGeom prst="rect">
              <a:avLst/>
            </a:prstGeom>
            <a:solidFill>
              <a:schemeClr val="bg1">
                <a:lumMod val="85000"/>
              </a:schemeClr>
            </a:solidFill>
            <a:ln>
              <a:solidFill>
                <a:schemeClr val="tx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lumMod val="50000"/>
                    </a:schemeClr>
                  </a:solidFill>
                  <a:ea typeface="Segoe UI" pitchFamily="34" charset="0"/>
                  <a:cs typeface="Segoe UI" pitchFamily="34" charset="0"/>
                </a:rPr>
                <a:t>Platform Effect</a:t>
              </a:r>
            </a:p>
          </p:txBody>
        </p:sp>
      </p:grpSp>
    </p:spTree>
    <p:extLst>
      <p:ext uri="{BB962C8B-B14F-4D97-AF65-F5344CB8AC3E}">
        <p14:creationId xmlns:p14="http://schemas.microsoft.com/office/powerpoint/2010/main" val="817249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dirty="0"/>
              <a:t>Implementing an Effect</a:t>
            </a:r>
            <a:endParaRPr lang="en-US" altLang="en-US" dirty="0"/>
          </a:p>
        </p:txBody>
      </p:sp>
      <p:sp>
        <p:nvSpPr>
          <p:cNvPr id="20482" name="Content Placeholder 2"/>
          <p:cNvSpPr>
            <a:spLocks noGrp="1"/>
          </p:cNvSpPr>
          <p:nvPr>
            <p:ph idx="1"/>
          </p:nvPr>
        </p:nvSpPr>
        <p:spPr>
          <a:xfrm>
            <a:off x="1189038" y="2227263"/>
            <a:ext cx="4500562" cy="3422650"/>
          </a:xfrm>
        </p:spPr>
        <p:txBody>
          <a:bodyPr/>
          <a:lstStyle/>
          <a:p>
            <a:r>
              <a:rPr lang="en-US" dirty="0"/>
              <a:t>Create a class in each supported platform-specific project</a:t>
            </a:r>
          </a:p>
          <a:p>
            <a:r>
              <a:rPr lang="en-US" dirty="0"/>
              <a:t>Write platform-specific </a:t>
            </a:r>
            <a:br>
              <a:rPr lang="en-US" dirty="0"/>
            </a:br>
            <a:r>
              <a:rPr lang="en-US" dirty="0"/>
              <a:t>code in each project</a:t>
            </a:r>
          </a:p>
          <a:p>
            <a:r>
              <a:rPr lang="en-US" dirty="0"/>
              <a:t>Inherit the </a:t>
            </a:r>
            <a:br>
              <a:rPr lang="en-US" dirty="0"/>
            </a:br>
            <a:r>
              <a:rPr lang="en-US" dirty="0" err="1"/>
              <a:t>PlatformEffect</a:t>
            </a:r>
            <a:r>
              <a:rPr lang="en-US" dirty="0"/>
              <a:t> interface</a:t>
            </a:r>
          </a:p>
          <a:p>
            <a:r>
              <a:rPr lang="en-US" dirty="0"/>
              <a:t>Target a specific group name</a:t>
            </a:r>
          </a:p>
          <a:p>
            <a:r>
              <a:rPr lang="en-US" dirty="0"/>
              <a:t>Programmatically </a:t>
            </a:r>
            <a:br>
              <a:rPr lang="en-US" dirty="0"/>
            </a:br>
            <a:r>
              <a:rPr lang="en-US" dirty="0"/>
              <a:t>export the effect</a:t>
            </a:r>
          </a:p>
        </p:txBody>
      </p:sp>
      <p:sp>
        <p:nvSpPr>
          <p:cNvPr id="20483" name="Content Placeholder 3"/>
          <p:cNvSpPr>
            <a:spLocks noGrp="1"/>
          </p:cNvSpPr>
          <p:nvPr>
            <p:ph idx="13"/>
          </p:nvPr>
        </p:nvSpPr>
        <p:spPr>
          <a:xfrm>
            <a:off x="6543675" y="2227263"/>
            <a:ext cx="4500563" cy="3422650"/>
          </a:xfrm>
        </p:spPr>
        <p:txBody>
          <a:bodyPr/>
          <a:lstStyle/>
          <a:p>
            <a:pPr marL="0" indent="0">
              <a:buNone/>
            </a:pPr>
            <a:r>
              <a:rPr lang="en-US" sz="1200" dirty="0">
                <a:latin typeface="Consolas" panose="020B0609020204030204" pitchFamily="49" charset="0"/>
              </a:rPr>
              <a:t>[assembly: </a:t>
            </a:r>
            <a:r>
              <a:rPr lang="en-US" sz="1200" b="1" dirty="0" err="1">
                <a:latin typeface="Consolas" panose="020B0609020204030204" pitchFamily="49" charset="0"/>
              </a:rPr>
              <a:t>ResolutionGroupName</a:t>
            </a:r>
            <a:r>
              <a:rPr lang="en-US" sz="1200" dirty="0">
                <a:latin typeface="Consolas" panose="020B0609020204030204" pitchFamily="49" charset="0"/>
              </a:rPr>
              <a:t>("</a:t>
            </a:r>
            <a:r>
              <a:rPr lang="en-US" sz="1200" dirty="0" err="1">
                <a:latin typeface="Consolas" panose="020B0609020204030204" pitchFamily="49" charset="0"/>
              </a:rPr>
              <a:t>Xamarin</a:t>
            </a:r>
            <a:r>
              <a:rPr lang="en-US" sz="1200" dirty="0">
                <a:latin typeface="Consolas" panose="020B0609020204030204" pitchFamily="49" charset="0"/>
              </a:rPr>
              <a:t>")]</a:t>
            </a:r>
          </a:p>
          <a:p>
            <a:pPr marL="0" indent="0">
              <a:buNone/>
            </a:pPr>
            <a:r>
              <a:rPr lang="en-US" sz="1200" dirty="0">
                <a:latin typeface="Consolas" panose="020B0609020204030204" pitchFamily="49" charset="0"/>
              </a:rPr>
              <a:t>[assembly: </a:t>
            </a:r>
            <a:r>
              <a:rPr lang="en-US" sz="1200" b="1" dirty="0" err="1">
                <a:latin typeface="Consolas" panose="020B0609020204030204" pitchFamily="49" charset="0"/>
              </a:rPr>
              <a:t>ExportEffect</a:t>
            </a:r>
            <a:r>
              <a:rPr lang="en-US" sz="1200" dirty="0">
                <a:latin typeface="Consolas" panose="020B0609020204030204" pitchFamily="49" charset="0"/>
              </a:rPr>
              <a:t>(</a:t>
            </a:r>
            <a:r>
              <a:rPr lang="en-US" sz="1200" dirty="0" err="1">
                <a:latin typeface="Consolas" panose="020B0609020204030204" pitchFamily="49" charset="0"/>
              </a:rPr>
              <a:t>typeof</a:t>
            </a:r>
            <a:r>
              <a:rPr lang="en-US" sz="1200" dirty="0">
                <a:latin typeface="Consolas" panose="020B0609020204030204" pitchFamily="49" charset="0"/>
              </a:rPr>
              <a:t>(</a:t>
            </a:r>
            <a:r>
              <a:rPr lang="en-US" sz="1200" dirty="0" err="1">
                <a:latin typeface="Consolas" panose="020B0609020204030204" pitchFamily="49" charset="0"/>
              </a:rPr>
              <a:t>DroneLander.Droid.DigitalFontEffect</a:t>
            </a:r>
            <a:r>
              <a:rPr lang="en-US" sz="1200" dirty="0">
                <a:latin typeface="Consolas" panose="020B0609020204030204" pitchFamily="49" charset="0"/>
              </a:rPr>
              <a:t>), "</a:t>
            </a:r>
            <a:r>
              <a:rPr lang="en-US" sz="1200" dirty="0" err="1">
                <a:latin typeface="Consolas" panose="020B0609020204030204" pitchFamily="49" charset="0"/>
              </a:rPr>
              <a:t>FontEffect</a:t>
            </a:r>
            <a:r>
              <a:rPr lang="en-US" sz="1200" dirty="0">
                <a:latin typeface="Consolas" panose="020B0609020204030204" pitchFamily="49" charset="0"/>
              </a:rPr>
              <a:t>")]</a:t>
            </a:r>
          </a:p>
          <a:p>
            <a:pPr marL="0" indent="0">
              <a:buNone/>
            </a:pPr>
            <a:r>
              <a:rPr lang="en-US" sz="1200" dirty="0">
                <a:latin typeface="Consolas" panose="020B0609020204030204" pitchFamily="49" charset="0"/>
              </a:rPr>
              <a:t>namespace </a:t>
            </a:r>
            <a:r>
              <a:rPr lang="en-US" sz="1200" dirty="0" err="1">
                <a:latin typeface="Consolas" panose="020B0609020204030204" pitchFamily="49" charset="0"/>
              </a:rPr>
              <a:t>DroneLander.Droid</a:t>
            </a:r>
            <a:endParaRPr lang="en-US" sz="1200" dirty="0">
              <a:latin typeface="Consolas" panose="020B0609020204030204" pitchFamily="49" charset="0"/>
            </a:endParaRPr>
          </a:p>
          <a:p>
            <a:pPr marL="0" indent="0">
              <a:buNone/>
            </a:pPr>
            <a:r>
              <a:rPr lang="en-US" sz="1200" dirty="0">
                <a:latin typeface="Consolas" panose="020B0609020204030204" pitchFamily="49" charset="0"/>
              </a:rPr>
              <a:t>{</a:t>
            </a:r>
          </a:p>
          <a:p>
            <a:pPr marL="0" indent="0">
              <a:buNone/>
            </a:pPr>
            <a:r>
              <a:rPr lang="en-US" sz="1200" dirty="0">
                <a:latin typeface="Consolas" panose="020B0609020204030204" pitchFamily="49" charset="0"/>
              </a:rPr>
              <a:t>    public class </a:t>
            </a:r>
            <a:r>
              <a:rPr lang="en-US" sz="1200" dirty="0" err="1">
                <a:latin typeface="Consolas" panose="020B0609020204030204" pitchFamily="49" charset="0"/>
              </a:rPr>
              <a:t>DigitalFontEffect</a:t>
            </a:r>
            <a:r>
              <a:rPr lang="en-US" sz="1200" dirty="0">
                <a:latin typeface="Consolas" panose="020B0609020204030204" pitchFamily="49" charset="0"/>
              </a:rPr>
              <a:t> : </a:t>
            </a:r>
            <a:r>
              <a:rPr lang="en-US" sz="1200" b="1" dirty="0" err="1">
                <a:latin typeface="Consolas" panose="020B0609020204030204" pitchFamily="49" charset="0"/>
              </a:rPr>
              <a:t>PlatformEffect</a:t>
            </a:r>
            <a:endParaRPr lang="en-US" sz="1200" b="1" dirty="0">
              <a:latin typeface="Consolas" panose="020B0609020204030204" pitchFamily="49" charset="0"/>
            </a:endParaRPr>
          </a:p>
          <a:p>
            <a:pPr marL="0" indent="0">
              <a:buNone/>
            </a:pPr>
            <a:r>
              <a:rPr lang="en-US" sz="1200" dirty="0">
                <a:latin typeface="Consolas" panose="020B0609020204030204" pitchFamily="49" charset="0"/>
              </a:rPr>
              <a:t>    {</a:t>
            </a:r>
          </a:p>
          <a:p>
            <a:pPr marL="0" indent="0">
              <a:buNone/>
            </a:pPr>
            <a:r>
              <a:rPr lang="en-US" sz="1200" dirty="0">
                <a:latin typeface="Consolas" panose="020B0609020204030204" pitchFamily="49" charset="0"/>
              </a:rPr>
              <a:t>     	.</a:t>
            </a:r>
          </a:p>
          <a:p>
            <a:pPr marL="0" indent="0">
              <a:buNone/>
            </a:pPr>
            <a:r>
              <a:rPr lang="en-US" sz="1200" dirty="0">
                <a:latin typeface="Consolas" panose="020B0609020204030204" pitchFamily="49" charset="0"/>
              </a:rPr>
              <a:t>	.</a:t>
            </a:r>
          </a:p>
          <a:p>
            <a:pPr marL="0" indent="0">
              <a:buNone/>
            </a:pPr>
            <a:r>
              <a:rPr lang="en-US" sz="1200" dirty="0">
                <a:latin typeface="Consolas" panose="020B0609020204030204" pitchFamily="49" charset="0"/>
              </a:rPr>
              <a:t>	.    </a:t>
            </a:r>
          </a:p>
          <a:p>
            <a:pPr marL="0" indent="0">
              <a:buNone/>
            </a:pPr>
            <a:r>
              <a:rPr lang="en-US" sz="1200" dirty="0">
                <a:latin typeface="Consolas" panose="020B0609020204030204" pitchFamily="49" charset="0"/>
              </a:rPr>
              <a:t>     }</a:t>
            </a:r>
          </a:p>
        </p:txBody>
      </p:sp>
    </p:spTree>
    <p:extLst>
      <p:ext uri="{BB962C8B-B14F-4D97-AF65-F5344CB8AC3E}">
        <p14:creationId xmlns:p14="http://schemas.microsoft.com/office/powerpoint/2010/main" val="1043725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a:xfrm>
            <a:off x="838200" y="1046163"/>
            <a:ext cx="3933825" cy="644525"/>
          </a:xfrm>
        </p:spPr>
        <p:txBody>
          <a:bodyPr/>
          <a:lstStyle/>
          <a:p>
            <a:r>
              <a:rPr lang="en-US" dirty="0"/>
              <a:t>Using an Effect</a:t>
            </a:r>
            <a:endParaRPr lang="en-US" altLang="en-US" dirty="0"/>
          </a:p>
        </p:txBody>
      </p:sp>
      <p:sp>
        <p:nvSpPr>
          <p:cNvPr id="22531" name="Text Placeholder 3"/>
          <p:cNvSpPr>
            <a:spLocks noGrp="1"/>
          </p:cNvSpPr>
          <p:nvPr>
            <p:ph type="body" sz="half" idx="2"/>
          </p:nvPr>
        </p:nvSpPr>
        <p:spPr>
          <a:xfrm>
            <a:off x="839788" y="2447925"/>
            <a:ext cx="3932237" cy="3421063"/>
          </a:xfrm>
        </p:spPr>
        <p:txBody>
          <a:bodyPr/>
          <a:lstStyle/>
          <a:p>
            <a:pPr marL="342900" indent="-342900">
              <a:buFont typeface="Arial" charset="0"/>
              <a:buChar char="•"/>
            </a:pPr>
            <a:r>
              <a:rPr lang="en-US" dirty="0"/>
              <a:t>Create a class in shared code</a:t>
            </a:r>
          </a:p>
          <a:p>
            <a:pPr marL="342900" indent="-342900">
              <a:buFont typeface="Arial" charset="0"/>
              <a:buChar char="•"/>
            </a:pPr>
            <a:r>
              <a:rPr lang="en-US" dirty="0"/>
              <a:t>Inherit from the </a:t>
            </a:r>
            <a:br>
              <a:rPr lang="en-US" dirty="0"/>
            </a:br>
            <a:r>
              <a:rPr lang="en-US" dirty="0" err="1"/>
              <a:t>RoutingEffect</a:t>
            </a:r>
            <a:r>
              <a:rPr lang="en-US" dirty="0"/>
              <a:t> class</a:t>
            </a:r>
          </a:p>
          <a:p>
            <a:pPr marL="342900" indent="-342900">
              <a:buFont typeface="Arial" charset="0"/>
              <a:buChar char="•"/>
            </a:pPr>
            <a:r>
              <a:rPr lang="en-US" dirty="0"/>
              <a:t>Create a resource in markup</a:t>
            </a:r>
            <a:br>
              <a:rPr lang="en-US" dirty="0"/>
            </a:br>
            <a:r>
              <a:rPr lang="en-US" dirty="0"/>
              <a:t> to reference the effect</a:t>
            </a:r>
          </a:p>
          <a:p>
            <a:pPr marL="342900" indent="-342900">
              <a:buFont typeface="Arial" charset="0"/>
              <a:buChar char="•"/>
            </a:pPr>
            <a:r>
              <a:rPr lang="en-US" dirty="0"/>
              <a:t>Add property to a control </a:t>
            </a:r>
            <a:br>
              <a:rPr lang="en-US" dirty="0"/>
            </a:br>
            <a:r>
              <a:rPr lang="en-US" dirty="0"/>
              <a:t>to reference the resource</a:t>
            </a:r>
          </a:p>
        </p:txBody>
      </p:sp>
      <p:sp>
        <p:nvSpPr>
          <p:cNvPr id="2" name="Rectangle 1"/>
          <p:cNvSpPr/>
          <p:nvPr/>
        </p:nvSpPr>
        <p:spPr>
          <a:xfrm>
            <a:off x="5636871" y="1725062"/>
            <a:ext cx="5683169" cy="1015663"/>
          </a:xfrm>
          <a:prstGeom prst="rect">
            <a:avLst/>
          </a:prstGeom>
        </p:spPr>
        <p:txBody>
          <a:bodyPr wrap="square">
            <a:spAutoFit/>
          </a:bodyPr>
          <a:lstStyle/>
          <a:p>
            <a:r>
              <a:rPr lang="en-US" sz="1200" dirty="0">
                <a:solidFill>
                  <a:schemeClr val="bg1"/>
                </a:solidFill>
                <a:latin typeface="Lucida Console" charset="0"/>
                <a:ea typeface="Lucida Console" charset="0"/>
                <a:cs typeface="Lucida Console" charset="0"/>
              </a:rPr>
              <a:t>&lt;Label Style="{</a:t>
            </a:r>
            <a:r>
              <a:rPr lang="en-US" sz="1200" dirty="0" err="1">
                <a:solidFill>
                  <a:schemeClr val="bg1"/>
                </a:solidFill>
                <a:latin typeface="Lucida Console" charset="0"/>
                <a:ea typeface="Lucida Console" charset="0"/>
                <a:cs typeface="Lucida Console" charset="0"/>
              </a:rPr>
              <a:t>DynamicResource</a:t>
            </a:r>
            <a:r>
              <a:rPr lang="en-US" sz="1200" dirty="0">
                <a:solidFill>
                  <a:schemeClr val="bg1"/>
                </a:solidFill>
                <a:latin typeface="Lucida Console" charset="0"/>
                <a:ea typeface="Lucida Console" charset="0"/>
                <a:cs typeface="Lucida Console" charset="0"/>
              </a:rPr>
              <a:t> </a:t>
            </a:r>
            <a:r>
              <a:rPr lang="en-US" sz="1200" dirty="0" err="1">
                <a:solidFill>
                  <a:schemeClr val="bg1"/>
                </a:solidFill>
                <a:latin typeface="Lucida Console" charset="0"/>
                <a:ea typeface="Lucida Console" charset="0"/>
                <a:cs typeface="Lucida Console" charset="0"/>
              </a:rPr>
              <a:t>DisplayLabelStyle</a:t>
            </a:r>
            <a:r>
              <a:rPr lang="en-US" sz="1200" dirty="0">
                <a:solidFill>
                  <a:schemeClr val="bg1"/>
                </a:solidFill>
                <a:latin typeface="Lucida Console" charset="0"/>
                <a:ea typeface="Lucida Console" charset="0"/>
                <a:cs typeface="Lucida Console" charset="0"/>
              </a:rPr>
              <a:t>}" </a:t>
            </a:r>
          </a:p>
          <a:p>
            <a:r>
              <a:rPr lang="en-US" sz="1200" dirty="0">
                <a:solidFill>
                  <a:schemeClr val="bg1"/>
                </a:solidFill>
                <a:latin typeface="Lucida Console" charset="0"/>
                <a:ea typeface="Lucida Console" charset="0"/>
                <a:cs typeface="Lucida Console" charset="0"/>
              </a:rPr>
              <a:t>                   Text="{Binding Altitude, Converter={</a:t>
            </a:r>
            <a:r>
              <a:rPr lang="en-US" sz="1200" dirty="0" err="1">
                <a:solidFill>
                  <a:schemeClr val="bg1"/>
                </a:solidFill>
                <a:latin typeface="Lucida Console" charset="0"/>
                <a:ea typeface="Lucida Console" charset="0"/>
                <a:cs typeface="Lucida Console" charset="0"/>
              </a:rPr>
              <a:t>StaticResource</a:t>
            </a:r>
            <a:r>
              <a:rPr lang="en-US" sz="1200" dirty="0">
                <a:solidFill>
                  <a:schemeClr val="bg1"/>
                </a:solidFill>
                <a:latin typeface="Lucida Console" charset="0"/>
                <a:ea typeface="Lucida Console" charset="0"/>
                <a:cs typeface="Lucida Console" charset="0"/>
              </a:rPr>
              <a:t> </a:t>
            </a:r>
            <a:r>
              <a:rPr lang="en-US" sz="1200" dirty="0" err="1">
                <a:solidFill>
                  <a:schemeClr val="bg1"/>
                </a:solidFill>
                <a:latin typeface="Lucida Console" charset="0"/>
                <a:ea typeface="Lucida Console" charset="0"/>
                <a:cs typeface="Lucida Console" charset="0"/>
              </a:rPr>
              <a:t>DecimalDisplayConverter</a:t>
            </a:r>
            <a:r>
              <a:rPr lang="en-US" sz="1200" dirty="0">
                <a:solidFill>
                  <a:schemeClr val="bg1"/>
                </a:solidFill>
                <a:latin typeface="Lucida Console" charset="0"/>
                <a:ea typeface="Lucida Console" charset="0"/>
                <a:cs typeface="Lucida Console" charset="0"/>
              </a:rPr>
              <a:t>}}" </a:t>
            </a:r>
          </a:p>
          <a:p>
            <a:r>
              <a:rPr lang="en-US" sz="1200" dirty="0">
                <a:solidFill>
                  <a:schemeClr val="bg1"/>
                </a:solidFill>
                <a:latin typeface="Lucida Console" charset="0"/>
                <a:ea typeface="Lucida Console" charset="0"/>
                <a:cs typeface="Lucida Console" charset="0"/>
              </a:rPr>
              <a:t>                   </a:t>
            </a:r>
            <a:r>
              <a:rPr lang="en-US" sz="1200" b="1" dirty="0" err="1">
                <a:solidFill>
                  <a:schemeClr val="bg1"/>
                </a:solidFill>
                <a:latin typeface="Lucida Console" charset="0"/>
                <a:ea typeface="Lucida Console" charset="0"/>
                <a:cs typeface="Lucida Console" charset="0"/>
              </a:rPr>
              <a:t>local:DigitalFontEffect.FontFileName</a:t>
            </a:r>
            <a:r>
              <a:rPr lang="en-US" sz="1200" b="1" dirty="0">
                <a:solidFill>
                  <a:schemeClr val="bg1"/>
                </a:solidFill>
                <a:latin typeface="Lucida Console" charset="0"/>
                <a:ea typeface="Lucida Console" charset="0"/>
                <a:cs typeface="Lucida Console" charset="0"/>
              </a:rPr>
              <a:t>="Consolas" </a:t>
            </a:r>
            <a:r>
              <a:rPr lang="en-US" sz="1200" dirty="0">
                <a:solidFill>
                  <a:schemeClr val="bg1"/>
                </a:solidFill>
                <a:latin typeface="Lucida Console" charset="0"/>
                <a:ea typeface="Lucida Console" charset="0"/>
                <a:cs typeface="Lucida Console" charset="0"/>
              </a:rPr>
              <a:t>/&gt;</a:t>
            </a:r>
          </a:p>
        </p:txBody>
      </p:sp>
      <p:pic>
        <p:nvPicPr>
          <p:cNvPr id="6" name="Picture 5"/>
          <p:cNvPicPr>
            <a:picLocks noChangeAspect="1"/>
          </p:cNvPicPr>
          <p:nvPr/>
        </p:nvPicPr>
        <p:blipFill>
          <a:blip r:embed="rId3"/>
          <a:stretch>
            <a:fillRect/>
          </a:stretch>
        </p:blipFill>
        <p:spPr>
          <a:xfrm>
            <a:off x="8536155" y="3366512"/>
            <a:ext cx="2561752" cy="1639521"/>
          </a:xfrm>
          <a:prstGeom prst="rect">
            <a:avLst/>
          </a:prstGeom>
        </p:spPr>
      </p:pic>
      <p:pic>
        <p:nvPicPr>
          <p:cNvPr id="7" name="Picture 6"/>
          <p:cNvPicPr>
            <a:picLocks noChangeAspect="1"/>
          </p:cNvPicPr>
          <p:nvPr/>
        </p:nvPicPr>
        <p:blipFill rotWithShape="1">
          <a:blip r:embed="rId4"/>
          <a:srcRect b="7725"/>
          <a:stretch/>
        </p:blipFill>
        <p:spPr>
          <a:xfrm>
            <a:off x="5402743" y="3366512"/>
            <a:ext cx="2199342" cy="1639521"/>
          </a:xfrm>
          <a:prstGeom prst="rect">
            <a:avLst/>
          </a:prstGeom>
        </p:spPr>
      </p:pic>
      <p:sp>
        <p:nvSpPr>
          <p:cNvPr id="8" name="Arrow: Left 10"/>
          <p:cNvSpPr/>
          <p:nvPr/>
        </p:nvSpPr>
        <p:spPr bwMode="auto">
          <a:xfrm flipH="1">
            <a:off x="7803521" y="3578998"/>
            <a:ext cx="531198" cy="57945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a:xfrm>
            <a:off x="5564047" y="3616792"/>
            <a:ext cx="733425" cy="361156"/>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726347" y="3602424"/>
            <a:ext cx="733425" cy="361156"/>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2168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a:t>Dependency Services</a:t>
            </a:r>
            <a:endParaRPr lang="en-US" altLang="en-US" dirty="0"/>
          </a:p>
        </p:txBody>
      </p:sp>
      <p:sp>
        <p:nvSpPr>
          <p:cNvPr id="14" name="Content Placeholder 2"/>
          <p:cNvSpPr>
            <a:spLocks noGrp="1"/>
          </p:cNvSpPr>
          <p:nvPr>
            <p:ph idx="1"/>
          </p:nvPr>
        </p:nvSpPr>
        <p:spPr>
          <a:xfrm>
            <a:off x="1189038" y="2304317"/>
            <a:ext cx="4690965" cy="3422650"/>
          </a:xfrm>
        </p:spPr>
        <p:txBody>
          <a:bodyPr/>
          <a:lstStyle/>
          <a:p>
            <a:pPr marL="342900" indent="-342900">
              <a:lnSpc>
                <a:spcPct val="100000"/>
              </a:lnSpc>
              <a:buFont typeface="Arial" charset="0"/>
              <a:buChar char="•"/>
            </a:pPr>
            <a:r>
              <a:rPr lang="en-US" sz="2000" dirty="0">
                <a:latin typeface="Segoe UI" charset="0"/>
                <a:ea typeface="Segoe UI" charset="0"/>
                <a:cs typeface="Segoe UI" charset="0"/>
              </a:rPr>
              <a:t>Create an interface in shared </a:t>
            </a:r>
            <a:br>
              <a:rPr lang="en-US" sz="2000" dirty="0">
                <a:latin typeface="Segoe UI" charset="0"/>
                <a:ea typeface="Segoe UI" charset="0"/>
                <a:cs typeface="Segoe UI" charset="0"/>
              </a:rPr>
            </a:br>
            <a:r>
              <a:rPr lang="en-US" sz="2000" dirty="0">
                <a:latin typeface="Segoe UI" charset="0"/>
                <a:ea typeface="Segoe UI" charset="0"/>
                <a:cs typeface="Segoe UI" charset="0"/>
              </a:rPr>
              <a:t>code that “describes” methods</a:t>
            </a:r>
          </a:p>
          <a:p>
            <a:pPr marL="342900" indent="-342900">
              <a:lnSpc>
                <a:spcPct val="100000"/>
              </a:lnSpc>
              <a:buFont typeface="Arial" charset="0"/>
              <a:buChar char="•"/>
            </a:pPr>
            <a:r>
              <a:rPr lang="en-US" sz="2000" dirty="0">
                <a:latin typeface="Segoe UI" charset="0"/>
                <a:ea typeface="Segoe UI" charset="0"/>
                <a:cs typeface="Segoe UI" charset="0"/>
              </a:rPr>
              <a:t>Create an implementation in platform-specific code that contains methods</a:t>
            </a:r>
          </a:p>
          <a:p>
            <a:pPr marL="342900" indent="-342900">
              <a:lnSpc>
                <a:spcPct val="100000"/>
              </a:lnSpc>
              <a:buFont typeface="Arial" charset="0"/>
              <a:buChar char="•"/>
            </a:pPr>
            <a:r>
              <a:rPr lang="en-US" sz="2000" dirty="0">
                <a:latin typeface="Segoe UI" charset="0"/>
                <a:ea typeface="Segoe UI" charset="0"/>
                <a:cs typeface="Segoe UI" charset="0"/>
              </a:rPr>
              <a:t>Register the service to be </a:t>
            </a:r>
            <a:br>
              <a:rPr lang="en-US" sz="2000" dirty="0">
                <a:latin typeface="Segoe UI" charset="0"/>
                <a:ea typeface="Segoe UI" charset="0"/>
                <a:cs typeface="Segoe UI" charset="0"/>
              </a:rPr>
            </a:br>
            <a:r>
              <a:rPr lang="en-US" sz="2000" dirty="0">
                <a:latin typeface="Segoe UI" charset="0"/>
                <a:ea typeface="Segoe UI" charset="0"/>
                <a:cs typeface="Segoe UI" charset="0"/>
              </a:rPr>
              <a:t>“seen” by shared code</a:t>
            </a:r>
          </a:p>
        </p:txBody>
      </p:sp>
      <p:grpSp>
        <p:nvGrpSpPr>
          <p:cNvPr id="16" name="Group 15"/>
          <p:cNvGrpSpPr/>
          <p:nvPr/>
        </p:nvGrpSpPr>
        <p:grpSpPr>
          <a:xfrm>
            <a:off x="6064539" y="2589660"/>
            <a:ext cx="5006885" cy="2723120"/>
            <a:chOff x="4697299" y="2201862"/>
            <a:chExt cx="6167972" cy="3354606"/>
          </a:xfrm>
        </p:grpSpPr>
        <p:pic>
          <p:nvPicPr>
            <p:cNvPr id="17" name="Picture 16"/>
            <p:cNvPicPr>
              <a:picLocks noChangeAspect="1"/>
            </p:cNvPicPr>
            <p:nvPr/>
          </p:nvPicPr>
          <p:blipFill>
            <a:blip r:embed="rId3"/>
            <a:stretch>
              <a:fillRect/>
            </a:stretch>
          </p:blipFill>
          <p:spPr>
            <a:xfrm>
              <a:off x="5227637" y="2201862"/>
              <a:ext cx="4267200" cy="1538559"/>
            </a:xfrm>
            <a:prstGeom prst="rect">
              <a:avLst/>
            </a:prstGeom>
            <a:ln>
              <a:solidFill>
                <a:schemeClr val="tx1">
                  <a:lumMod val="50000"/>
                </a:schemeClr>
              </a:solidFill>
            </a:ln>
          </p:spPr>
        </p:pic>
        <p:pic>
          <p:nvPicPr>
            <p:cNvPr id="18" name="Picture 17"/>
            <p:cNvPicPr>
              <a:picLocks noChangeAspect="1"/>
            </p:cNvPicPr>
            <p:nvPr/>
          </p:nvPicPr>
          <p:blipFill>
            <a:blip r:embed="rId4"/>
            <a:stretch>
              <a:fillRect/>
            </a:stretch>
          </p:blipFill>
          <p:spPr>
            <a:xfrm>
              <a:off x="7361237" y="2971142"/>
              <a:ext cx="3504034" cy="1826512"/>
            </a:xfrm>
            <a:prstGeom prst="rect">
              <a:avLst/>
            </a:prstGeom>
            <a:ln>
              <a:solidFill>
                <a:schemeClr val="tx1">
                  <a:lumMod val="50000"/>
                </a:schemeClr>
              </a:solidFill>
            </a:ln>
          </p:spPr>
        </p:pic>
        <p:pic>
          <p:nvPicPr>
            <p:cNvPr id="19" name="Picture 18"/>
            <p:cNvPicPr>
              <a:picLocks noChangeAspect="1"/>
            </p:cNvPicPr>
            <p:nvPr/>
          </p:nvPicPr>
          <p:blipFill>
            <a:blip r:embed="rId5"/>
            <a:stretch>
              <a:fillRect/>
            </a:stretch>
          </p:blipFill>
          <p:spPr>
            <a:xfrm>
              <a:off x="4697299" y="3572392"/>
              <a:ext cx="3349738" cy="1984076"/>
            </a:xfrm>
            <a:prstGeom prst="rect">
              <a:avLst/>
            </a:prstGeom>
            <a:ln>
              <a:solidFill>
                <a:schemeClr val="tx1">
                  <a:lumMod val="50000"/>
                </a:schemeClr>
              </a:solidFill>
            </a:ln>
          </p:spPr>
        </p:pic>
        <p:sp>
          <p:nvSpPr>
            <p:cNvPr id="20" name="Oval 19"/>
            <p:cNvSpPr/>
            <p:nvPr/>
          </p:nvSpPr>
          <p:spPr bwMode="auto">
            <a:xfrm>
              <a:off x="9040699" y="2276992"/>
              <a:ext cx="381000" cy="381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10412299" y="3027211"/>
              <a:ext cx="381000" cy="3810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p:cNvSpPr/>
            <p:nvPr/>
          </p:nvSpPr>
          <p:spPr bwMode="auto">
            <a:xfrm>
              <a:off x="7592899" y="3648592"/>
              <a:ext cx="381000" cy="381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95642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a:t>Dependency Injection</a:t>
            </a:r>
            <a:endParaRPr lang="en-US" altLang="en-US" dirty="0"/>
          </a:p>
        </p:txBody>
      </p:sp>
      <p:sp>
        <p:nvSpPr>
          <p:cNvPr id="21" name="Oval 20"/>
          <p:cNvSpPr/>
          <p:nvPr/>
        </p:nvSpPr>
        <p:spPr bwMode="auto">
          <a:xfrm>
            <a:off x="4111675" y="4575835"/>
            <a:ext cx="1521657" cy="1055611"/>
          </a:xfrm>
          <a:prstGeom prst="ellipse">
            <a:avLst/>
          </a:prstGeom>
          <a:solidFill>
            <a:schemeClr val="bg1">
              <a:lumMod val="75000"/>
            </a:schemeClr>
          </a:solidFill>
          <a:ln>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lumMod val="50000"/>
                  </a:schemeClr>
                </a:solidFill>
                <a:ea typeface="Segoe UI" pitchFamily="34" charset="0"/>
                <a:cs typeface="Segoe UI" pitchFamily="34" charset="0"/>
              </a:rPr>
              <a:t>client</a:t>
            </a:r>
          </a:p>
        </p:txBody>
      </p:sp>
      <p:sp>
        <p:nvSpPr>
          <p:cNvPr id="22" name="Oval 21"/>
          <p:cNvSpPr/>
          <p:nvPr/>
        </p:nvSpPr>
        <p:spPr bwMode="auto">
          <a:xfrm>
            <a:off x="6272925" y="4575835"/>
            <a:ext cx="1463189" cy="1055611"/>
          </a:xfrm>
          <a:prstGeom prst="ellipse">
            <a:avLst/>
          </a:prstGeom>
          <a:solidFill>
            <a:schemeClr val="bg1">
              <a:lumMod val="75000"/>
            </a:schemeClr>
          </a:solidFill>
          <a:ln>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lumMod val="50000"/>
                  </a:schemeClr>
                </a:solidFill>
                <a:ea typeface="Segoe UI" pitchFamily="34" charset="0"/>
                <a:cs typeface="Segoe UI" pitchFamily="34" charset="0"/>
              </a:rPr>
              <a:t>service</a:t>
            </a:r>
          </a:p>
        </p:txBody>
      </p:sp>
      <p:sp>
        <p:nvSpPr>
          <p:cNvPr id="23" name="Arrow: Left 11"/>
          <p:cNvSpPr/>
          <p:nvPr/>
        </p:nvSpPr>
        <p:spPr bwMode="auto">
          <a:xfrm>
            <a:off x="5256726" y="4863501"/>
            <a:ext cx="1392805" cy="48027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INJECTION</a:t>
            </a:r>
          </a:p>
        </p:txBody>
      </p:sp>
      <p:sp>
        <p:nvSpPr>
          <p:cNvPr id="25" name="Oval 24"/>
          <p:cNvSpPr/>
          <p:nvPr/>
        </p:nvSpPr>
        <p:spPr bwMode="auto">
          <a:xfrm>
            <a:off x="4088364" y="2696256"/>
            <a:ext cx="1521657" cy="1055611"/>
          </a:xfrm>
          <a:prstGeom prst="ellipse">
            <a:avLst/>
          </a:prstGeom>
          <a:solidFill>
            <a:schemeClr val="bg1">
              <a:lumMod val="75000"/>
            </a:schemeClr>
          </a:solidFill>
          <a:ln>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lumMod val="50000"/>
                  </a:schemeClr>
                </a:solidFill>
                <a:ea typeface="Segoe UI" pitchFamily="34" charset="0"/>
                <a:cs typeface="Segoe UI" pitchFamily="34" charset="0"/>
              </a:rPr>
              <a:t>client</a:t>
            </a:r>
          </a:p>
        </p:txBody>
      </p:sp>
      <p:sp>
        <p:nvSpPr>
          <p:cNvPr id="26" name="Oval 25"/>
          <p:cNvSpPr/>
          <p:nvPr/>
        </p:nvSpPr>
        <p:spPr bwMode="auto">
          <a:xfrm>
            <a:off x="6249614" y="2696256"/>
            <a:ext cx="1463189" cy="1055611"/>
          </a:xfrm>
          <a:prstGeom prst="ellipse">
            <a:avLst/>
          </a:prstGeom>
          <a:solidFill>
            <a:schemeClr val="bg1">
              <a:lumMod val="75000"/>
            </a:schemeClr>
          </a:solidFill>
          <a:ln>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lumMod val="50000"/>
                  </a:schemeClr>
                </a:solidFill>
                <a:ea typeface="Segoe UI" pitchFamily="34" charset="0"/>
                <a:cs typeface="Segoe UI" pitchFamily="34" charset="0"/>
              </a:rPr>
              <a:t>service</a:t>
            </a:r>
          </a:p>
        </p:txBody>
      </p:sp>
      <p:sp>
        <p:nvSpPr>
          <p:cNvPr id="27" name="Arrow: Left 15"/>
          <p:cNvSpPr/>
          <p:nvPr/>
        </p:nvSpPr>
        <p:spPr bwMode="auto">
          <a:xfrm flipH="1">
            <a:off x="5300489" y="2983922"/>
            <a:ext cx="1392806" cy="48027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CALL SERVICE</a:t>
            </a:r>
          </a:p>
        </p:txBody>
      </p:sp>
      <p:sp>
        <p:nvSpPr>
          <p:cNvPr id="28" name="TextBox 27"/>
          <p:cNvSpPr txBox="1"/>
          <p:nvPr/>
        </p:nvSpPr>
        <p:spPr>
          <a:xfrm>
            <a:off x="4111675" y="2156453"/>
            <a:ext cx="3653672" cy="523220"/>
          </a:xfrm>
          <a:prstGeom prst="rect">
            <a:avLst/>
          </a:prstGeom>
          <a:noFill/>
        </p:spPr>
        <p:txBody>
          <a:bodyPr wrap="square" rtlCol="0">
            <a:spAutoFit/>
          </a:bodyPr>
          <a:lstStyle/>
          <a:p>
            <a:pPr algn="ctr"/>
            <a:r>
              <a:rPr lang="en-US" sz="2800" dirty="0">
                <a:solidFill>
                  <a:schemeClr val="bg1"/>
                </a:solidFill>
                <a:latin typeface="Segoe UI" panose="020B0502040204020203" pitchFamily="34" charset="0"/>
                <a:cs typeface="Segoe UI" panose="020B0502040204020203" pitchFamily="34" charset="0"/>
              </a:rPr>
              <a:t>Standard Service</a:t>
            </a:r>
          </a:p>
        </p:txBody>
      </p:sp>
      <p:sp>
        <p:nvSpPr>
          <p:cNvPr id="29" name="TextBox 28"/>
          <p:cNvSpPr txBox="1"/>
          <p:nvPr/>
        </p:nvSpPr>
        <p:spPr>
          <a:xfrm>
            <a:off x="4052518" y="3957552"/>
            <a:ext cx="3653672" cy="523220"/>
          </a:xfrm>
          <a:prstGeom prst="rect">
            <a:avLst/>
          </a:prstGeom>
          <a:noFill/>
        </p:spPr>
        <p:txBody>
          <a:bodyPr wrap="square" rtlCol="0">
            <a:spAutoFit/>
          </a:bodyPr>
          <a:lstStyle/>
          <a:p>
            <a:pPr algn="ctr"/>
            <a:r>
              <a:rPr lang="en-US" sz="2800" dirty="0">
                <a:solidFill>
                  <a:schemeClr val="bg1"/>
                </a:solidFill>
                <a:latin typeface="Segoe UI" panose="020B0502040204020203" pitchFamily="34" charset="0"/>
                <a:cs typeface="Segoe UI" panose="020B0502040204020203" pitchFamily="34" charset="0"/>
              </a:rPr>
              <a:t>Injected Service</a:t>
            </a:r>
          </a:p>
        </p:txBody>
      </p:sp>
    </p:spTree>
    <p:extLst>
      <p:ext uri="{BB962C8B-B14F-4D97-AF65-F5344CB8AC3E}">
        <p14:creationId xmlns:p14="http://schemas.microsoft.com/office/powerpoint/2010/main" val="1768840600"/>
      </p:ext>
    </p:extLst>
  </p:cSld>
  <p:clrMapOvr>
    <a:masterClrMapping/>
  </p:clrMapOvr>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021C999-7B3A-DD4B-A630-F0BB99759982}" vid="{2AC5765B-F6DA-3D4E-ACA2-9EAB5990A0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Event Template - Operation Remote Resupply</Template>
  <TotalTime>1027</TotalTime>
  <Words>1372</Words>
  <Application>Microsoft Office PowerPoint</Application>
  <PresentationFormat>Widescreen</PresentationFormat>
  <Paragraphs>198</Paragraphs>
  <Slides>15</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Consolas</vt:lpstr>
      <vt:lpstr>Lucida Console</vt:lpstr>
      <vt:lpstr>Segoe MDL2 Assets</vt:lpstr>
      <vt:lpstr>Segoe UI</vt:lpstr>
      <vt:lpstr>Segoe UI Light</vt:lpstr>
      <vt:lpstr>Segoe UI Semibold</vt:lpstr>
      <vt:lpstr>Office Theme</vt:lpstr>
      <vt:lpstr>PART 2: Renderers, Effects,  and Dependency Services</vt:lpstr>
      <vt:lpstr>Renderers, Effects, and Dependency Services</vt:lpstr>
      <vt:lpstr>Renderers</vt:lpstr>
      <vt:lpstr>Implementing a Renderer</vt:lpstr>
      <vt:lpstr>Effects</vt:lpstr>
      <vt:lpstr>Implementing an Effect</vt:lpstr>
      <vt:lpstr>Using an Effect</vt:lpstr>
      <vt:lpstr>Dependency Services</vt:lpstr>
      <vt:lpstr>Dependency Injection</vt:lpstr>
      <vt:lpstr>Implementing a Dependency Service</vt:lpstr>
      <vt:lpstr>Implementing an Interface</vt:lpstr>
      <vt:lpstr>Implementing an Implementation</vt:lpstr>
      <vt:lpstr>Implementing a Registration</vt:lpstr>
      <vt:lpstr>Calling a Service</vt:lpstr>
      <vt:lpstr>Lab Walkthrough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1:Model-View-ViewModel (MVVM) and Data Binding</dc:title>
  <dc:creator>Katherine Boliek (US)</dc:creator>
  <cp:lastModifiedBy>Scott Peterson</cp:lastModifiedBy>
  <cp:revision>11</cp:revision>
  <cp:lastPrinted>2017-05-26T18:30:19Z</cp:lastPrinted>
  <dcterms:created xsi:type="dcterms:W3CDTF">2017-05-24T21:47:35Z</dcterms:created>
  <dcterms:modified xsi:type="dcterms:W3CDTF">2017-05-26T19:01:34Z</dcterms:modified>
</cp:coreProperties>
</file>